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7772400" cy="10058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588"/>
    <p:restoredTop sz="94624"/>
  </p:normalViewPr>
  <p:slideViewPr>
    <p:cSldViewPr snapToGrid="0" snapToObjects="1">
      <p:cViewPr>
        <p:scale>
          <a:sx n="41" d="100"/>
          <a:sy n="41" d="100"/>
        </p:scale>
        <p:origin x="616" y="-1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60D3DFBF-E2D7-0C4F-9A55-955AE3F8F717}" type="datetimeFigureOut">
              <a:rPr kumimoji="1" lang="zh-CN" altLang="en-US" smtClean="0"/>
              <a:t>2018/4/17</a:t>
            </a:fld>
            <a:endParaRPr kumimoji="1" lang="zh-CN" altLang="en-US"/>
          </a:p>
        </p:txBody>
      </p:sp>
      <p:sp>
        <p:nvSpPr>
          <p:cNvPr id="4" name="幻灯片图像占位符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81EC53F7-A2D3-C942-9FCD-7477EB048C3B}" type="slidenum">
              <a:rPr kumimoji="1" lang="zh-CN" altLang="en-US" smtClean="0"/>
              <a:t>‹#›</a:t>
            </a:fld>
            <a:endParaRPr kumimoji="1" lang="zh-CN" altLang="en-US"/>
          </a:p>
        </p:txBody>
      </p:sp>
    </p:spTree>
    <p:extLst>
      <p:ext uri="{BB962C8B-B14F-4D97-AF65-F5344CB8AC3E}">
        <p14:creationId xmlns:p14="http://schemas.microsoft.com/office/powerpoint/2010/main" val="100536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194560" y="1313280"/>
            <a:ext cx="39501720" cy="5497200"/>
          </a:xfrm>
          <a:prstGeom prst="rect">
            <a:avLst/>
          </a:prstGeom>
        </p:spPr>
        <p:txBody>
          <a:bodyPr lIns="0" tIns="0" rIns="0" bIns="0" anchor="ctr"/>
          <a:lstStyle/>
          <a:p>
            <a:pPr algn="ctr"/>
            <a:endParaRPr/>
          </a:p>
        </p:txBody>
      </p:sp>
      <p:sp>
        <p:nvSpPr>
          <p:cNvPr id="32" name="PlaceHolder 2"/>
          <p:cNvSpPr>
            <a:spLocks noGrp="1"/>
          </p:cNvSpPr>
          <p:nvPr>
            <p:ph type="body"/>
          </p:nvPr>
        </p:nvSpPr>
        <p:spPr>
          <a:xfrm>
            <a:off x="2194560" y="7702560"/>
            <a:ext cx="39501720" cy="9106920"/>
          </a:xfrm>
          <a:prstGeom prst="rect">
            <a:avLst/>
          </a:prstGeom>
        </p:spPr>
        <p:txBody>
          <a:bodyPr lIns="0" tIns="0" rIns="0" bIns="0"/>
          <a:lstStyle/>
          <a:p>
            <a:endParaRPr/>
          </a:p>
        </p:txBody>
      </p:sp>
      <p:sp>
        <p:nvSpPr>
          <p:cNvPr id="33" name="PlaceHolder 3"/>
          <p:cNvSpPr>
            <a:spLocks noGrp="1"/>
          </p:cNvSpPr>
          <p:nvPr>
            <p:ph type="body"/>
          </p:nvPr>
        </p:nvSpPr>
        <p:spPr>
          <a:xfrm>
            <a:off x="2194560" y="17674920"/>
            <a:ext cx="39501720" cy="910692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194560" y="1313280"/>
            <a:ext cx="39501720" cy="5497200"/>
          </a:xfrm>
          <a:prstGeom prst="rect">
            <a:avLst/>
          </a:prstGeom>
        </p:spPr>
        <p:txBody>
          <a:bodyPr lIns="0" tIns="0" rIns="0" bIns="0" anchor="ctr"/>
          <a:lstStyle/>
          <a:p>
            <a:pPr algn="ctr"/>
            <a:endParaRPr/>
          </a:p>
        </p:txBody>
      </p:sp>
      <p:sp>
        <p:nvSpPr>
          <p:cNvPr id="35" name="PlaceHolder 2"/>
          <p:cNvSpPr>
            <a:spLocks noGrp="1"/>
          </p:cNvSpPr>
          <p:nvPr>
            <p:ph type="body"/>
          </p:nvPr>
        </p:nvSpPr>
        <p:spPr>
          <a:xfrm>
            <a:off x="2194560" y="7702560"/>
            <a:ext cx="19276560" cy="9106920"/>
          </a:xfrm>
          <a:prstGeom prst="rect">
            <a:avLst/>
          </a:prstGeom>
        </p:spPr>
        <p:txBody>
          <a:bodyPr lIns="0" tIns="0" rIns="0" bIns="0"/>
          <a:lstStyle/>
          <a:p>
            <a:endParaRPr/>
          </a:p>
        </p:txBody>
      </p:sp>
      <p:sp>
        <p:nvSpPr>
          <p:cNvPr id="36" name="PlaceHolder 3"/>
          <p:cNvSpPr>
            <a:spLocks noGrp="1"/>
          </p:cNvSpPr>
          <p:nvPr>
            <p:ph type="body"/>
          </p:nvPr>
        </p:nvSpPr>
        <p:spPr>
          <a:xfrm>
            <a:off x="22435200" y="7702560"/>
            <a:ext cx="19276560" cy="9106920"/>
          </a:xfrm>
          <a:prstGeom prst="rect">
            <a:avLst/>
          </a:prstGeom>
        </p:spPr>
        <p:txBody>
          <a:bodyPr lIns="0" tIns="0" rIns="0" bIns="0"/>
          <a:lstStyle/>
          <a:p>
            <a:endParaRPr/>
          </a:p>
        </p:txBody>
      </p:sp>
      <p:sp>
        <p:nvSpPr>
          <p:cNvPr id="37" name="PlaceHolder 4"/>
          <p:cNvSpPr>
            <a:spLocks noGrp="1"/>
          </p:cNvSpPr>
          <p:nvPr>
            <p:ph type="body"/>
          </p:nvPr>
        </p:nvSpPr>
        <p:spPr>
          <a:xfrm>
            <a:off x="22435200" y="17674920"/>
            <a:ext cx="19276560" cy="9106920"/>
          </a:xfrm>
          <a:prstGeom prst="rect">
            <a:avLst/>
          </a:prstGeom>
        </p:spPr>
        <p:txBody>
          <a:bodyPr lIns="0" tIns="0" rIns="0" bIns="0"/>
          <a:lstStyle/>
          <a:p>
            <a:endParaRPr/>
          </a:p>
        </p:txBody>
      </p:sp>
      <p:sp>
        <p:nvSpPr>
          <p:cNvPr id="38" name="PlaceHolder 5"/>
          <p:cNvSpPr>
            <a:spLocks noGrp="1"/>
          </p:cNvSpPr>
          <p:nvPr>
            <p:ph type="body"/>
          </p:nvPr>
        </p:nvSpPr>
        <p:spPr>
          <a:xfrm>
            <a:off x="2194560" y="17674920"/>
            <a:ext cx="19276560" cy="910692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2194560" y="1313280"/>
            <a:ext cx="39501720" cy="5497200"/>
          </a:xfrm>
          <a:prstGeom prst="rect">
            <a:avLst/>
          </a:prstGeom>
        </p:spPr>
        <p:txBody>
          <a:bodyPr lIns="0" tIns="0" rIns="0" bIns="0" anchor="ctr"/>
          <a:lstStyle/>
          <a:p>
            <a:pPr algn="ctr"/>
            <a:endParaRPr/>
          </a:p>
        </p:txBody>
      </p:sp>
      <p:sp>
        <p:nvSpPr>
          <p:cNvPr id="40" name="PlaceHolder 2"/>
          <p:cNvSpPr>
            <a:spLocks noGrp="1"/>
          </p:cNvSpPr>
          <p:nvPr>
            <p:ph type="body"/>
          </p:nvPr>
        </p:nvSpPr>
        <p:spPr>
          <a:xfrm>
            <a:off x="2194560" y="7702560"/>
            <a:ext cx="39501720" cy="19092240"/>
          </a:xfrm>
          <a:prstGeom prst="rect">
            <a:avLst/>
          </a:prstGeom>
        </p:spPr>
        <p:txBody>
          <a:bodyPr lIns="0" tIns="0" rIns="0" bIns="0"/>
          <a:lstStyle/>
          <a:p>
            <a:endParaRPr/>
          </a:p>
        </p:txBody>
      </p:sp>
      <p:sp>
        <p:nvSpPr>
          <p:cNvPr id="41" name="PlaceHolder 3"/>
          <p:cNvSpPr>
            <a:spLocks noGrp="1"/>
          </p:cNvSpPr>
          <p:nvPr>
            <p:ph type="body"/>
          </p:nvPr>
        </p:nvSpPr>
        <p:spPr>
          <a:xfrm>
            <a:off x="2194560" y="7702560"/>
            <a:ext cx="39501720" cy="19092240"/>
          </a:xfrm>
          <a:prstGeom prst="rect">
            <a:avLst/>
          </a:prstGeom>
        </p:spPr>
        <p:txBody>
          <a:bodyPr lIns="0" tIns="0" rIns="0" bIns="0"/>
          <a:lstStyle/>
          <a:p>
            <a:endParaRPr/>
          </a:p>
        </p:txBody>
      </p:sp>
      <p:pic>
        <p:nvPicPr>
          <p:cNvPr id="42" name="图片 41"/>
          <p:cNvPicPr/>
          <p:nvPr/>
        </p:nvPicPr>
        <p:blipFill>
          <a:blip r:embed="rId2"/>
          <a:stretch>
            <a:fillRect/>
          </a:stretch>
        </p:blipFill>
        <p:spPr>
          <a:xfrm>
            <a:off x="9980640" y="7702560"/>
            <a:ext cx="23928840" cy="19092240"/>
          </a:xfrm>
          <a:prstGeom prst="rect">
            <a:avLst/>
          </a:prstGeom>
          <a:ln>
            <a:noFill/>
          </a:ln>
        </p:spPr>
      </p:pic>
      <p:pic>
        <p:nvPicPr>
          <p:cNvPr id="43" name="图片 42"/>
          <p:cNvPicPr/>
          <p:nvPr/>
        </p:nvPicPr>
        <p:blipFill>
          <a:blip r:embed="rId2"/>
          <a:stretch>
            <a:fillRect/>
          </a:stretch>
        </p:blipFill>
        <p:spPr>
          <a:xfrm>
            <a:off x="9980640" y="7702560"/>
            <a:ext cx="23928840" cy="190922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2194560" y="1313280"/>
            <a:ext cx="39501720" cy="5497200"/>
          </a:xfrm>
          <a:prstGeom prst="rect">
            <a:avLst/>
          </a:prstGeom>
        </p:spPr>
        <p:txBody>
          <a:bodyPr lIns="0" tIns="0" rIns="0" bIns="0" anchor="ctr"/>
          <a:lstStyle/>
          <a:p>
            <a:pPr algn="ctr"/>
            <a:endParaRPr/>
          </a:p>
        </p:txBody>
      </p:sp>
      <p:sp>
        <p:nvSpPr>
          <p:cNvPr id="11" name="PlaceHolder 2"/>
          <p:cNvSpPr>
            <a:spLocks noGrp="1"/>
          </p:cNvSpPr>
          <p:nvPr>
            <p:ph type="subTitle"/>
          </p:nvPr>
        </p:nvSpPr>
        <p:spPr>
          <a:xfrm>
            <a:off x="2194560" y="7702560"/>
            <a:ext cx="39501720" cy="1909260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2194560" y="1313280"/>
            <a:ext cx="39501720" cy="5497200"/>
          </a:xfrm>
          <a:prstGeom prst="rect">
            <a:avLst/>
          </a:prstGeom>
        </p:spPr>
        <p:txBody>
          <a:bodyPr lIns="0" tIns="0" rIns="0" bIns="0" anchor="ctr"/>
          <a:lstStyle/>
          <a:p>
            <a:pPr algn="ctr"/>
            <a:endParaRPr/>
          </a:p>
        </p:txBody>
      </p:sp>
      <p:sp>
        <p:nvSpPr>
          <p:cNvPr id="13" name="PlaceHolder 2"/>
          <p:cNvSpPr>
            <a:spLocks noGrp="1"/>
          </p:cNvSpPr>
          <p:nvPr>
            <p:ph type="body"/>
          </p:nvPr>
        </p:nvSpPr>
        <p:spPr>
          <a:xfrm>
            <a:off x="2194560" y="7702560"/>
            <a:ext cx="39501720" cy="190922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194560" y="1313280"/>
            <a:ext cx="39501720" cy="5497200"/>
          </a:xfrm>
          <a:prstGeom prst="rect">
            <a:avLst/>
          </a:prstGeom>
        </p:spPr>
        <p:txBody>
          <a:bodyPr lIns="0" tIns="0" rIns="0" bIns="0" anchor="ctr"/>
          <a:lstStyle/>
          <a:p>
            <a:pPr algn="ctr"/>
            <a:endParaRPr/>
          </a:p>
        </p:txBody>
      </p:sp>
      <p:sp>
        <p:nvSpPr>
          <p:cNvPr id="15" name="PlaceHolder 2"/>
          <p:cNvSpPr>
            <a:spLocks noGrp="1"/>
          </p:cNvSpPr>
          <p:nvPr>
            <p:ph type="body"/>
          </p:nvPr>
        </p:nvSpPr>
        <p:spPr>
          <a:xfrm>
            <a:off x="2194560" y="7702560"/>
            <a:ext cx="19276560" cy="19092240"/>
          </a:xfrm>
          <a:prstGeom prst="rect">
            <a:avLst/>
          </a:prstGeom>
        </p:spPr>
        <p:txBody>
          <a:bodyPr lIns="0" tIns="0" rIns="0" bIns="0"/>
          <a:lstStyle/>
          <a:p>
            <a:endParaRPr/>
          </a:p>
        </p:txBody>
      </p:sp>
      <p:sp>
        <p:nvSpPr>
          <p:cNvPr id="16" name="PlaceHolder 3"/>
          <p:cNvSpPr>
            <a:spLocks noGrp="1"/>
          </p:cNvSpPr>
          <p:nvPr>
            <p:ph type="body"/>
          </p:nvPr>
        </p:nvSpPr>
        <p:spPr>
          <a:xfrm>
            <a:off x="22435200" y="7702560"/>
            <a:ext cx="19276560" cy="190922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2194560" y="1313280"/>
            <a:ext cx="39501720" cy="549720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2194560" y="1313280"/>
            <a:ext cx="39501720" cy="2548188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194560" y="1313280"/>
            <a:ext cx="39501720" cy="5497200"/>
          </a:xfrm>
          <a:prstGeom prst="rect">
            <a:avLst/>
          </a:prstGeom>
        </p:spPr>
        <p:txBody>
          <a:bodyPr lIns="0" tIns="0" rIns="0" bIns="0" anchor="ctr"/>
          <a:lstStyle/>
          <a:p>
            <a:pPr algn="ctr"/>
            <a:endParaRPr/>
          </a:p>
        </p:txBody>
      </p:sp>
      <p:sp>
        <p:nvSpPr>
          <p:cNvPr id="20" name="PlaceHolder 2"/>
          <p:cNvSpPr>
            <a:spLocks noGrp="1"/>
          </p:cNvSpPr>
          <p:nvPr>
            <p:ph type="body"/>
          </p:nvPr>
        </p:nvSpPr>
        <p:spPr>
          <a:xfrm>
            <a:off x="2194560" y="7702560"/>
            <a:ext cx="19276560" cy="9106920"/>
          </a:xfrm>
          <a:prstGeom prst="rect">
            <a:avLst/>
          </a:prstGeom>
        </p:spPr>
        <p:txBody>
          <a:bodyPr lIns="0" tIns="0" rIns="0" bIns="0"/>
          <a:lstStyle/>
          <a:p>
            <a:endParaRPr/>
          </a:p>
        </p:txBody>
      </p:sp>
      <p:sp>
        <p:nvSpPr>
          <p:cNvPr id="21" name="PlaceHolder 3"/>
          <p:cNvSpPr>
            <a:spLocks noGrp="1"/>
          </p:cNvSpPr>
          <p:nvPr>
            <p:ph type="body"/>
          </p:nvPr>
        </p:nvSpPr>
        <p:spPr>
          <a:xfrm>
            <a:off x="2194560" y="17674920"/>
            <a:ext cx="19276560" cy="9106920"/>
          </a:xfrm>
          <a:prstGeom prst="rect">
            <a:avLst/>
          </a:prstGeom>
        </p:spPr>
        <p:txBody>
          <a:bodyPr lIns="0" tIns="0" rIns="0" bIns="0"/>
          <a:lstStyle/>
          <a:p>
            <a:endParaRPr/>
          </a:p>
        </p:txBody>
      </p:sp>
      <p:sp>
        <p:nvSpPr>
          <p:cNvPr id="22" name="PlaceHolder 4"/>
          <p:cNvSpPr>
            <a:spLocks noGrp="1"/>
          </p:cNvSpPr>
          <p:nvPr>
            <p:ph type="body"/>
          </p:nvPr>
        </p:nvSpPr>
        <p:spPr>
          <a:xfrm>
            <a:off x="22435200" y="7702560"/>
            <a:ext cx="19276560" cy="190922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194560" y="1313280"/>
            <a:ext cx="39501720" cy="5497200"/>
          </a:xfrm>
          <a:prstGeom prst="rect">
            <a:avLst/>
          </a:prstGeom>
        </p:spPr>
        <p:txBody>
          <a:bodyPr lIns="0" tIns="0" rIns="0" bIns="0" anchor="ctr"/>
          <a:lstStyle/>
          <a:p>
            <a:pPr algn="ctr"/>
            <a:endParaRPr/>
          </a:p>
        </p:txBody>
      </p:sp>
      <p:sp>
        <p:nvSpPr>
          <p:cNvPr id="24" name="PlaceHolder 2"/>
          <p:cNvSpPr>
            <a:spLocks noGrp="1"/>
          </p:cNvSpPr>
          <p:nvPr>
            <p:ph type="body"/>
          </p:nvPr>
        </p:nvSpPr>
        <p:spPr>
          <a:xfrm>
            <a:off x="2194560" y="7702560"/>
            <a:ext cx="19276560" cy="19092240"/>
          </a:xfrm>
          <a:prstGeom prst="rect">
            <a:avLst/>
          </a:prstGeom>
        </p:spPr>
        <p:txBody>
          <a:bodyPr lIns="0" tIns="0" rIns="0" bIns="0"/>
          <a:lstStyle/>
          <a:p>
            <a:endParaRPr/>
          </a:p>
        </p:txBody>
      </p:sp>
      <p:sp>
        <p:nvSpPr>
          <p:cNvPr id="25" name="PlaceHolder 3"/>
          <p:cNvSpPr>
            <a:spLocks noGrp="1"/>
          </p:cNvSpPr>
          <p:nvPr>
            <p:ph type="body"/>
          </p:nvPr>
        </p:nvSpPr>
        <p:spPr>
          <a:xfrm>
            <a:off x="22435200" y="7702560"/>
            <a:ext cx="19276560" cy="9106920"/>
          </a:xfrm>
          <a:prstGeom prst="rect">
            <a:avLst/>
          </a:prstGeom>
        </p:spPr>
        <p:txBody>
          <a:bodyPr lIns="0" tIns="0" rIns="0" bIns="0"/>
          <a:lstStyle/>
          <a:p>
            <a:endParaRPr/>
          </a:p>
        </p:txBody>
      </p:sp>
      <p:sp>
        <p:nvSpPr>
          <p:cNvPr id="26" name="PlaceHolder 4"/>
          <p:cNvSpPr>
            <a:spLocks noGrp="1"/>
          </p:cNvSpPr>
          <p:nvPr>
            <p:ph type="body"/>
          </p:nvPr>
        </p:nvSpPr>
        <p:spPr>
          <a:xfrm>
            <a:off x="22435200" y="17674920"/>
            <a:ext cx="19276560" cy="910692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194560" y="1313280"/>
            <a:ext cx="39501720" cy="5497200"/>
          </a:xfrm>
          <a:prstGeom prst="rect">
            <a:avLst/>
          </a:prstGeom>
        </p:spPr>
        <p:txBody>
          <a:bodyPr lIns="0" tIns="0" rIns="0" bIns="0" anchor="ctr"/>
          <a:lstStyle/>
          <a:p>
            <a:pPr algn="ctr"/>
            <a:endParaRPr/>
          </a:p>
        </p:txBody>
      </p:sp>
      <p:sp>
        <p:nvSpPr>
          <p:cNvPr id="28" name="PlaceHolder 2"/>
          <p:cNvSpPr>
            <a:spLocks noGrp="1"/>
          </p:cNvSpPr>
          <p:nvPr>
            <p:ph type="body"/>
          </p:nvPr>
        </p:nvSpPr>
        <p:spPr>
          <a:xfrm>
            <a:off x="2194560" y="7702560"/>
            <a:ext cx="19276560" cy="9106920"/>
          </a:xfrm>
          <a:prstGeom prst="rect">
            <a:avLst/>
          </a:prstGeom>
        </p:spPr>
        <p:txBody>
          <a:bodyPr lIns="0" tIns="0" rIns="0" bIns="0"/>
          <a:lstStyle/>
          <a:p>
            <a:endParaRPr/>
          </a:p>
        </p:txBody>
      </p:sp>
      <p:sp>
        <p:nvSpPr>
          <p:cNvPr id="29" name="PlaceHolder 3"/>
          <p:cNvSpPr>
            <a:spLocks noGrp="1"/>
          </p:cNvSpPr>
          <p:nvPr>
            <p:ph type="body"/>
          </p:nvPr>
        </p:nvSpPr>
        <p:spPr>
          <a:xfrm>
            <a:off x="22435200" y="7702560"/>
            <a:ext cx="19276560" cy="9106920"/>
          </a:xfrm>
          <a:prstGeom prst="rect">
            <a:avLst/>
          </a:prstGeom>
        </p:spPr>
        <p:txBody>
          <a:bodyPr lIns="0" tIns="0" rIns="0" bIns="0"/>
          <a:lstStyle/>
          <a:p>
            <a:endParaRPr/>
          </a:p>
        </p:txBody>
      </p:sp>
      <p:sp>
        <p:nvSpPr>
          <p:cNvPr id="30" name="PlaceHolder 4"/>
          <p:cNvSpPr>
            <a:spLocks noGrp="1"/>
          </p:cNvSpPr>
          <p:nvPr>
            <p:ph type="body"/>
          </p:nvPr>
        </p:nvSpPr>
        <p:spPr>
          <a:xfrm>
            <a:off x="2194560" y="17674920"/>
            <a:ext cx="39501720" cy="910692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43159680" y="0"/>
            <a:ext cx="728640" cy="32915520"/>
          </a:xfrm>
          <a:prstGeom prst="rect">
            <a:avLst/>
          </a:prstGeom>
          <a:solidFill>
            <a:srgbClr val="D7E4BD"/>
          </a:solidFill>
          <a:ln w="25560">
            <a:noFill/>
          </a:ln>
        </p:spPr>
      </p:sp>
      <p:sp>
        <p:nvSpPr>
          <p:cNvPr id="11" name="CustomShape 2"/>
          <p:cNvSpPr/>
          <p:nvPr/>
        </p:nvSpPr>
        <p:spPr>
          <a:xfrm>
            <a:off x="0" y="0"/>
            <a:ext cx="728640" cy="32915520"/>
          </a:xfrm>
          <a:prstGeom prst="rect">
            <a:avLst/>
          </a:prstGeom>
          <a:solidFill>
            <a:srgbClr val="D7E4BD"/>
          </a:solidFill>
          <a:ln w="25560">
            <a:noFill/>
          </a:ln>
        </p:spPr>
      </p:sp>
      <p:sp>
        <p:nvSpPr>
          <p:cNvPr id="2" name="CustomShape 3"/>
          <p:cNvSpPr/>
          <p:nvPr/>
        </p:nvSpPr>
        <p:spPr>
          <a:xfrm>
            <a:off x="0" y="0"/>
            <a:ext cx="43888320" cy="4111920"/>
          </a:xfrm>
          <a:prstGeom prst="rect">
            <a:avLst/>
          </a:prstGeom>
          <a:solidFill>
            <a:srgbClr val="376092"/>
          </a:solidFill>
          <a:ln w="25560">
            <a:noFill/>
          </a:ln>
        </p:spPr>
      </p:sp>
      <p:sp>
        <p:nvSpPr>
          <p:cNvPr id="3" name="CustomShape 4"/>
          <p:cNvSpPr/>
          <p:nvPr/>
        </p:nvSpPr>
        <p:spPr>
          <a:xfrm>
            <a:off x="0" y="28803600"/>
            <a:ext cx="43888320" cy="4111920"/>
          </a:xfrm>
          <a:prstGeom prst="rect">
            <a:avLst/>
          </a:prstGeom>
          <a:solidFill>
            <a:srgbClr val="B9CDE5"/>
          </a:solidFill>
          <a:ln w="25560">
            <a:noFill/>
          </a:ln>
        </p:spPr>
      </p:sp>
      <p:sp>
        <p:nvSpPr>
          <p:cNvPr id="4" name="CustomShape 5"/>
          <p:cNvSpPr/>
          <p:nvPr/>
        </p:nvSpPr>
        <p:spPr>
          <a:xfrm>
            <a:off x="-10515600" y="0"/>
            <a:ext cx="9598320" cy="32915520"/>
          </a:xfrm>
          <a:prstGeom prst="rect">
            <a:avLst/>
          </a:prstGeom>
          <a:solidFill>
            <a:srgbClr val="D9D9D9"/>
          </a:solidFill>
          <a:ln w="25560">
            <a:noFill/>
          </a:ln>
        </p:spPr>
        <p:txBody>
          <a:bodyPr lIns="171360" tIns="171360" rIns="171360" bIns="171360"/>
          <a:lstStyle/>
          <a:p>
            <a:pPr>
              <a:lnSpc>
                <a:spcPct val="100000"/>
              </a:lnSpc>
            </a:pPr>
            <a:r>
              <a:rPr lang="en-US" sz="7200">
                <a:solidFill>
                  <a:srgbClr val="7F7F7F"/>
                </a:solidFill>
                <a:latin typeface="Calibri"/>
              </a:rPr>
              <a:t>Poster Print Size:</a:t>
            </a:r>
            <a:endParaRPr/>
          </a:p>
          <a:p>
            <a:pPr>
              <a:lnSpc>
                <a:spcPct val="100000"/>
              </a:lnSpc>
            </a:pPr>
            <a:r>
              <a:rPr lang="en-US" sz="4900">
                <a:solidFill>
                  <a:srgbClr val="7F7F7F"/>
                </a:solidFill>
                <a:latin typeface="Calibri"/>
              </a:rPr>
              <a:t>This poster template is 36” high by 48” wide. It can be used to print any poster with a 3:4 aspect ratio.</a:t>
            </a:r>
            <a:endParaRPr/>
          </a:p>
          <a:p>
            <a:pPr>
              <a:lnSpc>
                <a:spcPct val="100000"/>
              </a:lnSpc>
            </a:pPr>
            <a:r>
              <a:rPr lang="en-US" sz="7200">
                <a:solidFill>
                  <a:srgbClr val="7F7F7F"/>
                </a:solidFill>
                <a:latin typeface="Calibri"/>
              </a:rPr>
              <a:t>Placeholders:</a:t>
            </a:r>
            <a:endParaRPr/>
          </a:p>
          <a:p>
            <a:pPr>
              <a:lnSpc>
                <a:spcPct val="100000"/>
              </a:lnSpc>
            </a:pPr>
            <a:r>
              <a:rPr lang="en-US" sz="4900">
                <a:solidFill>
                  <a:srgbClr val="7F7F7F"/>
                </a:solidFill>
                <a:latin typeface="Calibri"/>
              </a:rPr>
              <a:t>The various elements included in this poster are ones we often see in medical, research, and scientific posters. Feel free to edit, move,  add, and delete items, or change the layout to suit your needs. Always check with your conference organizer for specific requirements.</a:t>
            </a:r>
            <a:endParaRPr/>
          </a:p>
          <a:p>
            <a:pPr>
              <a:lnSpc>
                <a:spcPct val="100000"/>
              </a:lnSpc>
            </a:pPr>
            <a:r>
              <a:rPr lang="en-US" sz="7200">
                <a:solidFill>
                  <a:srgbClr val="7F7F7F"/>
                </a:solidFill>
                <a:latin typeface="Calibri"/>
              </a:rPr>
              <a:t>Image Quality:</a:t>
            </a:r>
            <a:endParaRPr/>
          </a:p>
          <a:p>
            <a:pPr>
              <a:lnSpc>
                <a:spcPct val="100000"/>
              </a:lnSpc>
            </a:pPr>
            <a:r>
              <a:rPr lang="en-US" sz="4900">
                <a:solidFill>
                  <a:srgbClr val="7F7F7F"/>
                </a:solidFill>
                <a:latin typeface="Calibri"/>
              </a:rPr>
              <a:t>You can place digital photos or logo art in your poster file by selecting the </a:t>
            </a:r>
            <a:r>
              <a:rPr lang="en-US" sz="4900" b="1">
                <a:solidFill>
                  <a:srgbClr val="7F7F7F"/>
                </a:solidFill>
                <a:latin typeface="Calibri"/>
              </a:rPr>
              <a:t>Insert, Picture</a:t>
            </a:r>
            <a:r>
              <a:rPr lang="en-US" sz="4900">
                <a:solidFill>
                  <a:srgbClr val="7F7F7F"/>
                </a:solidFill>
                <a:latin typeface="Calibri"/>
              </a:rPr>
              <a:t> command, or by using standard copy &amp; paste. For best results, all graphic elements should be at least </a:t>
            </a:r>
            <a:r>
              <a:rPr lang="en-US" sz="4900" b="1">
                <a:solidFill>
                  <a:srgbClr val="7F7F7F"/>
                </a:solidFill>
                <a:latin typeface="Calibri"/>
              </a:rPr>
              <a:t>150-200 pixels per inch in their final printed size</a:t>
            </a:r>
            <a:r>
              <a:rPr lang="en-US" sz="4900">
                <a:solidFill>
                  <a:srgbClr val="7F7F7F"/>
                </a:solidFill>
                <a:latin typeface="Calibri"/>
              </a:rPr>
              <a:t>. For instance, a 1600 x 1200 pixel photo will usually look fine up to 8“-10” wide on your printed poster.</a:t>
            </a:r>
            <a:endParaRPr/>
          </a:p>
          <a:p>
            <a:pPr>
              <a:lnSpc>
                <a:spcPct val="100000"/>
              </a:lnSpc>
            </a:pPr>
            <a:r>
              <a:rPr lang="en-US" sz="4900">
                <a:solidFill>
                  <a:srgbClr val="7F7F7F"/>
                </a:solidFill>
                <a:latin typeface="Calibri"/>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endParaRPr/>
          </a:p>
          <a:p>
            <a:pPr>
              <a:lnSpc>
                <a:spcPct val="100000"/>
              </a:lnSpc>
            </a:pPr>
            <a:r>
              <a:rPr lang="en-US" sz="4900">
                <a:solidFill>
                  <a:srgbClr val="7F7F7F"/>
                </a:solidFill>
                <a:latin typeface="Calibri"/>
              </a:rPr>
              <a:t>Please note that graphics from websites (such as the logo on your hospital's or university's home page) will only be 72dpi and not suitable for printing.</a:t>
            </a:r>
            <a:endParaRPr/>
          </a:p>
          <a:p>
            <a:pPr>
              <a:lnSpc>
                <a:spcPct val="100000"/>
              </a:lnSpc>
            </a:pPr>
            <a:endParaRPr/>
          </a:p>
          <a:p>
            <a:pPr algn="ctr">
              <a:lnSpc>
                <a:spcPct val="100000"/>
              </a:lnSpc>
            </a:pPr>
            <a:r>
              <a:rPr lang="en-US" sz="3600">
                <a:solidFill>
                  <a:srgbClr val="7F7F7F"/>
                </a:solidFill>
                <a:latin typeface="Calibri"/>
              </a:rPr>
              <a:t>[This sidebar area does not print.]</a:t>
            </a:r>
            <a:endParaRPr/>
          </a:p>
        </p:txBody>
      </p:sp>
      <p:sp>
        <p:nvSpPr>
          <p:cNvPr id="5" name="CustomShape 6"/>
          <p:cNvSpPr/>
          <p:nvPr/>
        </p:nvSpPr>
        <p:spPr>
          <a:xfrm>
            <a:off x="44805600" y="0"/>
            <a:ext cx="9598320" cy="32915520"/>
          </a:xfrm>
          <a:prstGeom prst="rect">
            <a:avLst/>
          </a:prstGeom>
          <a:solidFill>
            <a:srgbClr val="D9D9D9"/>
          </a:solidFill>
          <a:ln w="25560">
            <a:noFill/>
          </a:ln>
        </p:spPr>
        <p:txBody>
          <a:bodyPr lIns="228600" tIns="228600" rIns="228600" bIns="228600"/>
          <a:lstStyle/>
          <a:p>
            <a:pPr>
              <a:lnSpc>
                <a:spcPct val="100000"/>
              </a:lnSpc>
            </a:pPr>
            <a:r>
              <a:rPr lang="en-US" sz="7200">
                <a:solidFill>
                  <a:srgbClr val="808080"/>
                </a:solidFill>
                <a:latin typeface="Calibri"/>
              </a:rPr>
              <a:t>Change Color Theme:</a:t>
            </a:r>
            <a:endParaRPr/>
          </a:p>
          <a:p>
            <a:pPr>
              <a:lnSpc>
                <a:spcPct val="100000"/>
              </a:lnSpc>
            </a:pPr>
            <a:r>
              <a:rPr lang="en-US" sz="4900">
                <a:solidFill>
                  <a:srgbClr val="808080"/>
                </a:solidFill>
                <a:latin typeface="Calibri"/>
              </a:rPr>
              <a:t>This template is designed to use the built-in color themes in the newer versions of PowerPoint.</a:t>
            </a:r>
            <a:endParaRPr/>
          </a:p>
          <a:p>
            <a:pPr>
              <a:lnSpc>
                <a:spcPct val="100000"/>
              </a:lnSpc>
            </a:pPr>
            <a:r>
              <a:rPr lang="en-US" sz="4900">
                <a:solidFill>
                  <a:srgbClr val="808080"/>
                </a:solidFill>
                <a:latin typeface="Calibri"/>
              </a:rPr>
              <a:t>To change the color theme, select the </a:t>
            </a:r>
            <a:r>
              <a:rPr lang="en-US" sz="4900" b="1">
                <a:solidFill>
                  <a:srgbClr val="808080"/>
                </a:solidFill>
                <a:latin typeface="Calibri"/>
              </a:rPr>
              <a:t>Design</a:t>
            </a:r>
            <a:r>
              <a:rPr lang="en-US" sz="4900">
                <a:solidFill>
                  <a:srgbClr val="808080"/>
                </a:solidFill>
                <a:latin typeface="Calibri"/>
              </a:rPr>
              <a:t> tab, then select the </a:t>
            </a:r>
            <a:r>
              <a:rPr lang="en-US" sz="4900" b="1">
                <a:solidFill>
                  <a:srgbClr val="808080"/>
                </a:solidFill>
                <a:latin typeface="Calibri"/>
              </a:rPr>
              <a:t>Colors</a:t>
            </a:r>
            <a:r>
              <a:rPr lang="en-US" sz="4900">
                <a:solidFill>
                  <a:srgbClr val="808080"/>
                </a:solidFill>
                <a:latin typeface="Calibri"/>
              </a:rPr>
              <a:t> drop-down list.</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4900">
                <a:solidFill>
                  <a:srgbClr val="808080"/>
                </a:solidFill>
                <a:latin typeface="Calibri"/>
              </a:rPr>
              <a:t>The default color theme for this template is “Office”, so you can always return to that after trying some of the alternatives.</a:t>
            </a:r>
            <a:endParaRPr/>
          </a:p>
          <a:p>
            <a:pPr>
              <a:lnSpc>
                <a:spcPct val="100000"/>
              </a:lnSpc>
            </a:pPr>
            <a:r>
              <a:rPr lang="en-US" sz="7200">
                <a:solidFill>
                  <a:srgbClr val="808080"/>
                </a:solidFill>
                <a:latin typeface="Calibri"/>
              </a:rPr>
              <a:t>Printing Your Poster:</a:t>
            </a:r>
            <a:endParaRPr/>
          </a:p>
          <a:p>
            <a:pPr>
              <a:lnSpc>
                <a:spcPct val="100000"/>
              </a:lnSpc>
            </a:pPr>
            <a:r>
              <a:rPr lang="en-US" sz="4900">
                <a:solidFill>
                  <a:srgbClr val="808080"/>
                </a:solidFill>
                <a:latin typeface="Calibri"/>
              </a:rPr>
              <a:t>Once your poster file is ready, visit </a:t>
            </a:r>
            <a:r>
              <a:rPr lang="en-US" sz="4900" b="1">
                <a:solidFill>
                  <a:srgbClr val="808080"/>
                </a:solidFill>
                <a:latin typeface="Calibri"/>
              </a:rPr>
              <a:t>www.genigraphics.com</a:t>
            </a:r>
            <a:r>
              <a:rPr lang="en-US" sz="4900">
                <a:solidFill>
                  <a:srgbClr val="808080"/>
                </a:solidFill>
                <a:latin typeface="Calibri"/>
              </a:rPr>
              <a:t> to order a high-quality, affordable poster print. Every order receives a free design review and we can deliver as fast as next business day within the US and Canada. </a:t>
            </a:r>
            <a:endParaRPr/>
          </a:p>
          <a:p>
            <a:pPr>
              <a:lnSpc>
                <a:spcPct val="100000"/>
              </a:lnSpc>
            </a:pPr>
            <a:r>
              <a:rPr lang="en-US" sz="4900">
                <a:solidFill>
                  <a:srgbClr val="808080"/>
                </a:solidFill>
                <a:latin typeface="Calibri"/>
              </a:rPr>
              <a:t>Genigraphics® has been producing output from PowerPoint® longer than anyone in the industry; dating back to when we helped Microsoft® design the PowerPoint® software. </a:t>
            </a:r>
            <a:endParaRPr/>
          </a:p>
          <a:p>
            <a:pPr>
              <a:lnSpc>
                <a:spcPct val="100000"/>
              </a:lnSpc>
            </a:pPr>
            <a:endParaRPr/>
          </a:p>
          <a:p>
            <a:pPr>
              <a:lnSpc>
                <a:spcPct val="100000"/>
              </a:lnSpc>
            </a:pPr>
            <a:r>
              <a:rPr lang="en-US" sz="4900">
                <a:solidFill>
                  <a:srgbClr val="808080"/>
                </a:solidFill>
                <a:latin typeface="Calibri"/>
              </a:rPr>
              <a:t>US and Canada:  1-800-790-4001</a:t>
            </a:r>
            <a:endParaRPr/>
          </a:p>
          <a:p>
            <a:pPr algn="ctr">
              <a:lnSpc>
                <a:spcPct val="100000"/>
              </a:lnSpc>
            </a:pPr>
            <a:r>
              <a:rPr lang="en-US" sz="4900">
                <a:solidFill>
                  <a:srgbClr val="808080"/>
                </a:solidFill>
                <a:latin typeface="Calibri"/>
              </a:rPr>
              <a:t>Email: info@genigraphics.com</a:t>
            </a:r>
            <a:endParaRPr/>
          </a:p>
          <a:p>
            <a:pPr algn="ctr">
              <a:lnSpc>
                <a:spcPct val="100000"/>
              </a:lnSpc>
            </a:pPr>
            <a:endParaRPr/>
          </a:p>
          <a:p>
            <a:pPr algn="ctr">
              <a:lnSpc>
                <a:spcPct val="100000"/>
              </a:lnSpc>
            </a:pPr>
            <a:r>
              <a:rPr lang="en-US" sz="3600">
                <a:solidFill>
                  <a:srgbClr val="808080"/>
                </a:solidFill>
                <a:latin typeface="Calibri"/>
              </a:rPr>
              <a:t>[This sidebar area does not print.]</a:t>
            </a:r>
            <a:endParaRPr/>
          </a:p>
        </p:txBody>
      </p:sp>
      <p:pic>
        <p:nvPicPr>
          <p:cNvPr id="6" name="Picture 13"/>
          <p:cNvPicPr/>
          <p:nvPr/>
        </p:nvPicPr>
        <p:blipFill>
          <a:blip r:embed="rId14"/>
          <a:stretch>
            <a:fillRect/>
          </a:stretch>
        </p:blipFill>
        <p:spPr>
          <a:xfrm>
            <a:off x="45141840" y="6945120"/>
            <a:ext cx="8925480" cy="7682400"/>
          </a:xfrm>
          <a:prstGeom prst="rect">
            <a:avLst/>
          </a:prstGeom>
          <a:ln>
            <a:noFill/>
          </a:ln>
        </p:spPr>
      </p:pic>
      <p:pic>
        <p:nvPicPr>
          <p:cNvPr id="7" name="Picture 1"/>
          <p:cNvPicPr/>
          <p:nvPr/>
        </p:nvPicPr>
        <p:blipFill>
          <a:blip r:embed="rId15"/>
          <a:stretch>
            <a:fillRect/>
          </a:stretch>
        </p:blipFill>
        <p:spPr>
          <a:xfrm>
            <a:off x="38404800" y="32613480"/>
            <a:ext cx="5294520" cy="182880"/>
          </a:xfrm>
          <a:prstGeom prst="rect">
            <a:avLst/>
          </a:prstGeom>
          <a:ln>
            <a:noFill/>
          </a:ln>
        </p:spPr>
      </p:pic>
      <p:sp>
        <p:nvSpPr>
          <p:cNvPr id="8" name="PlaceHolder 7"/>
          <p:cNvSpPr>
            <a:spLocks noGrp="1"/>
          </p:cNvSpPr>
          <p:nvPr>
            <p:ph type="title"/>
          </p:nvPr>
        </p:nvSpPr>
        <p:spPr>
          <a:xfrm>
            <a:off x="2194560" y="1313280"/>
            <a:ext cx="39501720" cy="5496840"/>
          </a:xfrm>
          <a:prstGeom prst="rect">
            <a:avLst/>
          </a:prstGeom>
        </p:spPr>
        <p:txBody>
          <a:bodyPr lIns="0" tIns="0" rIns="0" bIns="0" anchor="ctr"/>
          <a:lstStyle/>
          <a:p>
            <a:pPr algn="ctr"/>
            <a:r>
              <a:rPr lang="en-US" sz="4400">
                <a:latin typeface="Arial"/>
              </a:rPr>
              <a:t>Click to edit the title text format</a:t>
            </a:r>
            <a:endParaRPr/>
          </a:p>
        </p:txBody>
      </p:sp>
      <p:sp>
        <p:nvSpPr>
          <p:cNvPr id="9" name="PlaceHolder 8"/>
          <p:cNvSpPr>
            <a:spLocks noGrp="1"/>
          </p:cNvSpPr>
          <p:nvPr>
            <p:ph type="body"/>
          </p:nvPr>
        </p:nvSpPr>
        <p:spPr>
          <a:xfrm>
            <a:off x="2194560" y="7702560"/>
            <a:ext cx="39501720" cy="1909224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jpeg"/><Relationship Id="rId1" Type="http://schemas.openxmlformats.org/officeDocument/2006/relationships/slideLayout" Target="../slideLayouts/slideLayout1.xml"/><Relationship Id="rId2" Type="http://schemas.openxmlformats.org/officeDocument/2006/relationships/hyperlink" Target="http://www.mobilerobots.com/ResearchRobots/PioneerP3DX.aspx" TargetMode="External"/><Relationship Id="rId3" Type="http://schemas.openxmlformats.org/officeDocument/2006/relationships/hyperlink" Target="NULL" TargetMode="External"/><Relationship Id="rId4" Type="http://schemas.openxmlformats.org/officeDocument/2006/relationships/hyperlink" Target="https://msdn.microsoft.com/en-us/library/jj131033.aspx" TargetMode="External"/><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stomShape 4"/>
          <p:cNvSpPr/>
          <p:nvPr/>
        </p:nvSpPr>
        <p:spPr>
          <a:xfrm>
            <a:off x="5120640" y="-576000"/>
            <a:ext cx="32915520" cy="1096560"/>
          </a:xfrm>
          <a:prstGeom prst="rect">
            <a:avLst/>
          </a:prstGeom>
          <a:noFill/>
          <a:ln>
            <a:noFill/>
          </a:ln>
        </p:spPr>
        <p:txBody>
          <a:bodyPr lIns="137160" tIns="342720" rIns="137160" bIns="342720" anchor="ctr"/>
          <a:lstStyle/>
          <a:p>
            <a:pPr algn="ctr">
              <a:lnSpc>
                <a:spcPct val="100000"/>
              </a:lnSpc>
            </a:pPr>
            <a:endParaRPr dirty="0"/>
          </a:p>
          <a:p>
            <a:pPr algn="ctr">
              <a:lnSpc>
                <a:spcPct val="100000"/>
              </a:lnSpc>
            </a:pPr>
            <a:endParaRPr dirty="0"/>
          </a:p>
          <a:p>
            <a:pPr algn="ctr">
              <a:lnSpc>
                <a:spcPct val="100000"/>
              </a:lnSpc>
            </a:pPr>
            <a:endParaRPr dirty="0"/>
          </a:p>
          <a:p>
            <a:pPr algn="ctr">
              <a:lnSpc>
                <a:spcPct val="100000"/>
              </a:lnSpc>
            </a:pPr>
            <a:endParaRPr dirty="0"/>
          </a:p>
          <a:p>
            <a:pPr algn="ctr">
              <a:lnSpc>
                <a:spcPct val="100000"/>
              </a:lnSpc>
            </a:pPr>
            <a:r>
              <a:rPr lang="en-US" sz="8000" b="1" dirty="0">
                <a:solidFill>
                  <a:srgbClr val="EBF1DE"/>
                </a:solidFill>
                <a:latin typeface="Times New Roman"/>
              </a:rPr>
              <a:t>Pioneer P3-DX Robot to Achieve Self Driving Car</a:t>
            </a:r>
            <a:endParaRPr dirty="0"/>
          </a:p>
        </p:txBody>
      </p:sp>
      <p:sp>
        <p:nvSpPr>
          <p:cNvPr id="48" name="CustomShape 5"/>
          <p:cNvSpPr/>
          <p:nvPr/>
        </p:nvSpPr>
        <p:spPr>
          <a:xfrm>
            <a:off x="5577840" y="2078280"/>
            <a:ext cx="32915520" cy="1711800"/>
          </a:xfrm>
          <a:prstGeom prst="rect">
            <a:avLst/>
          </a:prstGeom>
          <a:noFill/>
          <a:ln>
            <a:noFill/>
          </a:ln>
        </p:spPr>
        <p:txBody>
          <a:bodyPr lIns="137160" tIns="137160" rIns="137160" bIns="137160" anchor="ctr"/>
          <a:lstStyle/>
          <a:p>
            <a:pPr algn="ctr">
              <a:lnSpc>
                <a:spcPct val="100000"/>
              </a:lnSpc>
            </a:pPr>
            <a:r>
              <a:rPr lang="en-US" sz="4400" dirty="0" err="1">
                <a:solidFill>
                  <a:srgbClr val="EBF1DE"/>
                </a:solidFill>
                <a:latin typeface="Century Schoolbook L"/>
              </a:rPr>
              <a:t>Enwei</a:t>
            </a:r>
            <a:r>
              <a:rPr lang="en-US" sz="4400" dirty="0">
                <a:solidFill>
                  <a:srgbClr val="EBF1DE"/>
                </a:solidFill>
                <a:latin typeface="Century Schoolbook L"/>
              </a:rPr>
              <a:t> Xu, </a:t>
            </a:r>
            <a:r>
              <a:rPr lang="en-US" sz="4400" dirty="0" err="1">
                <a:solidFill>
                  <a:srgbClr val="EBF1DE"/>
                </a:solidFill>
                <a:latin typeface="Century Schoolbook L"/>
              </a:rPr>
              <a:t>Zhongjian</a:t>
            </a:r>
            <a:r>
              <a:rPr lang="en-US" sz="4400" dirty="0">
                <a:solidFill>
                  <a:srgbClr val="EBF1DE"/>
                </a:solidFill>
                <a:latin typeface="Century Schoolbook L"/>
              </a:rPr>
              <a:t> Sun, </a:t>
            </a:r>
            <a:r>
              <a:rPr lang="en-US" sz="4400" dirty="0" err="1">
                <a:solidFill>
                  <a:srgbClr val="EBF1DE"/>
                </a:solidFill>
                <a:latin typeface="Century Schoolbook L"/>
              </a:rPr>
              <a:t>Zihang</a:t>
            </a:r>
            <a:r>
              <a:rPr lang="en-US" sz="4400" dirty="0">
                <a:solidFill>
                  <a:srgbClr val="EBF1DE"/>
                </a:solidFill>
                <a:latin typeface="Century Schoolbook L"/>
              </a:rPr>
              <a:t> Wang, Xuan Yu</a:t>
            </a:r>
            <a:r>
              <a:rPr lang="zh-CN" altLang="en-US" sz="4400" dirty="0">
                <a:solidFill>
                  <a:srgbClr val="EBF1DE"/>
                </a:solidFill>
                <a:latin typeface="Century Schoolbook L"/>
              </a:rPr>
              <a:t> </a:t>
            </a:r>
            <a:r>
              <a:rPr lang="en-US" altLang="zh-CN" sz="4400" dirty="0">
                <a:solidFill>
                  <a:srgbClr val="EBF1DE"/>
                </a:solidFill>
                <a:latin typeface="Century Schoolbook L"/>
              </a:rPr>
              <a:t>and</a:t>
            </a:r>
            <a:r>
              <a:rPr lang="en-US" sz="4400" dirty="0">
                <a:solidFill>
                  <a:srgbClr val="EBF1DE"/>
                </a:solidFill>
                <a:latin typeface="Century Schoolbook L"/>
              </a:rPr>
              <a:t> </a:t>
            </a:r>
            <a:r>
              <a:rPr lang="en-US" sz="4400" dirty="0" err="1">
                <a:solidFill>
                  <a:srgbClr val="EBF1DE"/>
                </a:solidFill>
                <a:latin typeface="Century Schoolbook L"/>
              </a:rPr>
              <a:t>Chaoyi</a:t>
            </a:r>
            <a:r>
              <a:rPr lang="en-US" sz="4400" dirty="0">
                <a:solidFill>
                  <a:srgbClr val="EBF1DE"/>
                </a:solidFill>
                <a:latin typeface="Century Schoolbook L"/>
              </a:rPr>
              <a:t> Hu ; Under the guidance of  Prof. Dr. Mariam </a:t>
            </a:r>
            <a:r>
              <a:rPr lang="en-US" sz="4400" dirty="0" err="1">
                <a:solidFill>
                  <a:srgbClr val="EBF1DE"/>
                </a:solidFill>
                <a:latin typeface="Century Schoolbook L"/>
              </a:rPr>
              <a:t>Faied</a:t>
            </a:r>
            <a:endParaRPr lang="en-US" sz="4400" dirty="0">
              <a:solidFill>
                <a:srgbClr val="EBF1DE"/>
              </a:solidFill>
              <a:latin typeface="Century Schoolbook L"/>
            </a:endParaRPr>
          </a:p>
          <a:p>
            <a:pPr algn="ctr">
              <a:lnSpc>
                <a:spcPct val="100000"/>
              </a:lnSpc>
            </a:pPr>
            <a:r>
              <a:rPr lang="en-US" sz="4400" dirty="0">
                <a:solidFill>
                  <a:srgbClr val="EBF1DE"/>
                </a:solidFill>
                <a:latin typeface="Century Schoolbook L"/>
              </a:rPr>
              <a:t>Electrical and Computer Engineering </a:t>
            </a:r>
            <a:r>
              <a:rPr lang="en-US" sz="4400" dirty="0" err="1">
                <a:solidFill>
                  <a:srgbClr val="EBF1DE"/>
                </a:solidFill>
                <a:latin typeface="Century Schoolbook L"/>
              </a:rPr>
              <a:t>Department,University</a:t>
            </a:r>
            <a:r>
              <a:rPr lang="en-US" sz="4400" dirty="0">
                <a:solidFill>
                  <a:srgbClr val="EBF1DE"/>
                </a:solidFill>
                <a:latin typeface="Century Schoolbook L"/>
              </a:rPr>
              <a:t> of Detroit Mercy</a:t>
            </a:r>
            <a:endParaRPr dirty="0"/>
          </a:p>
        </p:txBody>
      </p:sp>
      <p:sp>
        <p:nvSpPr>
          <p:cNvPr id="49" name="CustomShape 6"/>
          <p:cNvSpPr/>
          <p:nvPr/>
        </p:nvSpPr>
        <p:spPr>
          <a:xfrm>
            <a:off x="3070080" y="29521440"/>
            <a:ext cx="10346040" cy="2199240"/>
          </a:xfrm>
          <a:prstGeom prst="rect">
            <a:avLst/>
          </a:prstGeom>
          <a:solidFill>
            <a:srgbClr val="B9CDE5"/>
          </a:solidFill>
          <a:ln>
            <a:noFill/>
          </a:ln>
        </p:spPr>
        <p:txBody>
          <a:bodyPr wrap="none" lIns="68400" tIns="34200" rIns="68400" bIns="34200"/>
          <a:lstStyle/>
          <a:p>
            <a:pPr>
              <a:lnSpc>
                <a:spcPct val="100000"/>
              </a:lnSpc>
            </a:pPr>
            <a:r>
              <a:rPr lang="en-US" sz="3600" dirty="0" err="1">
                <a:solidFill>
                  <a:srgbClr val="000000"/>
                </a:solidFill>
                <a:latin typeface="Times New Roman"/>
              </a:rPr>
              <a:t>Enwei</a:t>
            </a:r>
            <a:r>
              <a:rPr lang="en-US" sz="3600" dirty="0">
                <a:solidFill>
                  <a:srgbClr val="000000"/>
                </a:solidFill>
                <a:latin typeface="Times New Roman"/>
              </a:rPr>
              <a:t> Xu, </a:t>
            </a:r>
            <a:r>
              <a:rPr lang="en-US" sz="3600" dirty="0" err="1">
                <a:solidFill>
                  <a:srgbClr val="000000"/>
                </a:solidFill>
                <a:latin typeface="Times New Roman"/>
              </a:rPr>
              <a:t>Zhongjian</a:t>
            </a:r>
            <a:r>
              <a:rPr lang="en-US" sz="3600" dirty="0">
                <a:solidFill>
                  <a:srgbClr val="000000"/>
                </a:solidFill>
                <a:latin typeface="Times New Roman"/>
              </a:rPr>
              <a:t> Sun, </a:t>
            </a:r>
            <a:r>
              <a:rPr lang="en-US" sz="3600" dirty="0" err="1">
                <a:solidFill>
                  <a:srgbClr val="000000"/>
                </a:solidFill>
                <a:latin typeface="Times New Roman"/>
              </a:rPr>
              <a:t>Zihang</a:t>
            </a:r>
            <a:r>
              <a:rPr lang="en-US" sz="3600" dirty="0">
                <a:solidFill>
                  <a:srgbClr val="000000"/>
                </a:solidFill>
                <a:latin typeface="Times New Roman"/>
              </a:rPr>
              <a:t> Wang, Xuan Yu and </a:t>
            </a:r>
            <a:r>
              <a:rPr lang="en-US" sz="3600" dirty="0" err="1">
                <a:solidFill>
                  <a:srgbClr val="000000"/>
                </a:solidFill>
                <a:latin typeface="Times New Roman"/>
              </a:rPr>
              <a:t>Chaoyi</a:t>
            </a:r>
            <a:r>
              <a:rPr lang="en-US" sz="3600" dirty="0">
                <a:solidFill>
                  <a:srgbClr val="000000"/>
                </a:solidFill>
                <a:latin typeface="Times New Roman"/>
              </a:rPr>
              <a:t> Hu </a:t>
            </a:r>
          </a:p>
          <a:p>
            <a:pPr>
              <a:lnSpc>
                <a:spcPct val="100000"/>
              </a:lnSpc>
            </a:pPr>
            <a:r>
              <a:rPr lang="en-US" sz="3600" dirty="0">
                <a:solidFill>
                  <a:srgbClr val="000000"/>
                </a:solidFill>
                <a:latin typeface="Times New Roman"/>
              </a:rPr>
              <a:t>University of Detroit Mercy</a:t>
            </a:r>
            <a:endParaRPr dirty="0"/>
          </a:p>
          <a:p>
            <a:pPr>
              <a:lnSpc>
                <a:spcPct val="100000"/>
              </a:lnSpc>
            </a:pPr>
            <a:r>
              <a:rPr lang="en-US" sz="3600" dirty="0">
                <a:solidFill>
                  <a:srgbClr val="000000"/>
                </a:solidFill>
                <a:latin typeface="Times New Roman"/>
              </a:rPr>
              <a:t>Email: (</a:t>
            </a:r>
            <a:r>
              <a:rPr lang="en-US" sz="3600" dirty="0" err="1">
                <a:solidFill>
                  <a:srgbClr val="000000"/>
                </a:solidFill>
                <a:latin typeface="Times New Roman"/>
              </a:rPr>
              <a:t>xuen</a:t>
            </a:r>
            <a:r>
              <a:rPr lang="en-US" sz="3600" dirty="0">
                <a:solidFill>
                  <a:srgbClr val="000000"/>
                </a:solidFill>
                <a:latin typeface="Times New Roman"/>
              </a:rPr>
              <a:t>, sunzh5, wangzi3, </a:t>
            </a:r>
            <a:r>
              <a:rPr lang="en-US" sz="3600" dirty="0" err="1">
                <a:solidFill>
                  <a:srgbClr val="000000"/>
                </a:solidFill>
                <a:latin typeface="Times New Roman"/>
              </a:rPr>
              <a:t>yuxu</a:t>
            </a:r>
            <a:r>
              <a:rPr lang="en-US" sz="3600" dirty="0">
                <a:solidFill>
                  <a:srgbClr val="000000"/>
                </a:solidFill>
                <a:latin typeface="Times New Roman"/>
              </a:rPr>
              <a:t> and huch3) @</a:t>
            </a:r>
            <a:r>
              <a:rPr lang="en-US" sz="3600" dirty="0" err="1">
                <a:solidFill>
                  <a:srgbClr val="000000"/>
                </a:solidFill>
                <a:latin typeface="Times New Roman"/>
              </a:rPr>
              <a:t>udmercy.edu</a:t>
            </a:r>
            <a:endParaRPr dirty="0"/>
          </a:p>
          <a:p>
            <a:pPr>
              <a:lnSpc>
                <a:spcPct val="100000"/>
              </a:lnSpc>
            </a:pPr>
            <a:endParaRPr dirty="0"/>
          </a:p>
          <a:p>
            <a:pPr>
              <a:lnSpc>
                <a:spcPct val="100000"/>
              </a:lnSpc>
            </a:pPr>
            <a:endParaRPr dirty="0"/>
          </a:p>
        </p:txBody>
      </p:sp>
      <p:sp>
        <p:nvSpPr>
          <p:cNvPr id="50" name="CustomShape 7"/>
          <p:cNvSpPr/>
          <p:nvPr/>
        </p:nvSpPr>
        <p:spPr>
          <a:xfrm>
            <a:off x="1461600" y="28750680"/>
            <a:ext cx="2569320" cy="736560"/>
          </a:xfrm>
          <a:prstGeom prst="rect">
            <a:avLst/>
          </a:prstGeom>
          <a:noFill/>
          <a:ln>
            <a:noFill/>
          </a:ln>
        </p:spPr>
        <p:txBody>
          <a:bodyPr wrap="none" lIns="68400" tIns="34200" rIns="68400" bIns="34200"/>
          <a:lstStyle/>
          <a:p>
            <a:pPr>
              <a:lnSpc>
                <a:spcPct val="100000"/>
              </a:lnSpc>
            </a:pPr>
            <a:r>
              <a:rPr lang="en-US" sz="4400" b="1">
                <a:solidFill>
                  <a:srgbClr val="000000"/>
                </a:solidFill>
                <a:latin typeface="Times New Roman"/>
              </a:rPr>
              <a:t>Contact</a:t>
            </a:r>
            <a:endParaRPr/>
          </a:p>
        </p:txBody>
      </p:sp>
      <p:sp>
        <p:nvSpPr>
          <p:cNvPr id="51" name="CustomShape 8"/>
          <p:cNvSpPr/>
          <p:nvPr/>
        </p:nvSpPr>
        <p:spPr>
          <a:xfrm>
            <a:off x="21333600" y="29102040"/>
            <a:ext cx="21890160" cy="3816360"/>
          </a:xfrm>
          <a:prstGeom prst="rect">
            <a:avLst/>
          </a:prstGeom>
          <a:noFill/>
          <a:ln>
            <a:noFill/>
          </a:ln>
        </p:spPr>
        <p:txBody>
          <a:bodyPr lIns="68400" tIns="68400" rIns="68400" bIns="68400"/>
          <a:lstStyle/>
          <a:p>
            <a:endParaRPr dirty="0"/>
          </a:p>
          <a:p>
            <a:r>
              <a:rPr lang="en-US" sz="2000" dirty="0">
                <a:solidFill>
                  <a:srgbClr val="000000"/>
                </a:solidFill>
                <a:latin typeface="Bitstream Charter"/>
                <a:ea typeface="Droid Sans Fallback"/>
              </a:rPr>
              <a:t>[1]. Liu Y., Wang J. and Ma K., “Exploring the Maze with Pioneer 3DX”. </a:t>
            </a:r>
          </a:p>
          <a:p>
            <a:r>
              <a:rPr lang="en-US" sz="2000" dirty="0">
                <a:solidFill>
                  <a:srgbClr val="000000"/>
                </a:solidFill>
                <a:latin typeface="Bitstream Charter"/>
                <a:ea typeface="Droid Sans Fallback"/>
              </a:rPr>
              <a:t>[2] </a:t>
            </a:r>
            <a:r>
              <a:rPr lang="en-US" sz="2000" dirty="0" err="1">
                <a:solidFill>
                  <a:srgbClr val="000000"/>
                </a:solidFill>
                <a:latin typeface="Bitstream Charter"/>
                <a:ea typeface="Droid Sans Fallback"/>
              </a:rPr>
              <a:t>Faiza</a:t>
            </a:r>
            <a:r>
              <a:rPr lang="en-US" sz="2000" dirty="0">
                <a:solidFill>
                  <a:srgbClr val="000000"/>
                </a:solidFill>
                <a:latin typeface="Bitstream Charter"/>
                <a:ea typeface="Droid Sans Fallback"/>
              </a:rPr>
              <a:t> T., </a:t>
            </a:r>
            <a:r>
              <a:rPr lang="en-US" sz="2000" dirty="0" err="1">
                <a:solidFill>
                  <a:srgbClr val="000000"/>
                </a:solidFill>
                <a:latin typeface="Bitstream Charter"/>
                <a:ea typeface="Droid Sans Fallback"/>
              </a:rPr>
              <a:t>Susmita</a:t>
            </a:r>
            <a:r>
              <a:rPr lang="en-US" sz="2000" dirty="0">
                <a:solidFill>
                  <a:srgbClr val="000000"/>
                </a:solidFill>
                <a:latin typeface="Bitstream Charter"/>
                <a:ea typeface="Droid Sans Fallback"/>
              </a:rPr>
              <a:t> L., Muhammad M. and </a:t>
            </a:r>
            <a:r>
              <a:rPr lang="en-US" sz="2000" dirty="0" err="1">
                <a:solidFill>
                  <a:srgbClr val="000000"/>
                </a:solidFill>
                <a:latin typeface="Bitstream Charter"/>
                <a:ea typeface="Droid Sans Fallback"/>
              </a:rPr>
              <a:t>Bilkis</a:t>
            </a:r>
            <a:r>
              <a:rPr lang="en-US" sz="2000" dirty="0">
                <a:solidFill>
                  <a:srgbClr val="000000"/>
                </a:solidFill>
                <a:latin typeface="Bitstream Charter"/>
                <a:ea typeface="Droid Sans Fallback"/>
              </a:rPr>
              <a:t> J., “Obstacle Avoiding Robot”. </a:t>
            </a:r>
          </a:p>
          <a:p>
            <a:r>
              <a:rPr lang="en-US" sz="2000" dirty="0">
                <a:solidFill>
                  <a:srgbClr val="000000"/>
                </a:solidFill>
                <a:latin typeface="Bitstream Charter"/>
                <a:ea typeface="Droid Sans Fallback"/>
              </a:rPr>
              <a:t>[3] Louie Huang, “Path Planning Mobile Robotics”. </a:t>
            </a:r>
          </a:p>
          <a:p>
            <a:r>
              <a:rPr lang="en-US" sz="2000" dirty="0">
                <a:solidFill>
                  <a:srgbClr val="000000"/>
                </a:solidFill>
                <a:latin typeface="Bitstream Charter"/>
                <a:ea typeface="Droid Sans Fallback"/>
              </a:rPr>
              <a:t>[4] Qian Z., Yuan Y. and Zhou J., “Motion Planning of Intelligent Robots”.</a:t>
            </a:r>
          </a:p>
          <a:p>
            <a:r>
              <a:rPr lang="en-US" sz="2000" dirty="0">
                <a:solidFill>
                  <a:srgbClr val="000000"/>
                </a:solidFill>
                <a:latin typeface="Bitstream Charter"/>
                <a:ea typeface="Droid Sans Fallback"/>
              </a:rPr>
              <a:t>[5] Dirk H., Rudolph T., Wolfram B. and Sebastian T., “Map Building with Mobile Robots in Dynamic Environments”.</a:t>
            </a:r>
          </a:p>
          <a:p>
            <a:r>
              <a:rPr lang="en-US" sz="2000" dirty="0">
                <a:solidFill>
                  <a:srgbClr val="000000"/>
                </a:solidFill>
                <a:latin typeface="Bitstream Charter"/>
                <a:ea typeface="Droid Sans Fallback"/>
              </a:rPr>
              <a:t>[6] </a:t>
            </a:r>
            <a:r>
              <a:rPr lang="en-US" sz="2000" dirty="0">
                <a:solidFill>
                  <a:srgbClr val="000000"/>
                </a:solidFill>
                <a:latin typeface="Bitstream Charter"/>
                <a:ea typeface="Droid Sans Fallback"/>
                <a:hlinkClick r:id="rId2"/>
              </a:rPr>
              <a:t>http://www.mobilerobots.com/ResearchRobots/PioneerP3DX.aspx</a:t>
            </a:r>
            <a:r>
              <a:rPr lang="en-US" sz="2000" dirty="0">
                <a:solidFill>
                  <a:srgbClr val="000000"/>
                </a:solidFill>
                <a:latin typeface="Bitstream Charter"/>
                <a:ea typeface="Droid Sans Fallback"/>
              </a:rPr>
              <a:t> </a:t>
            </a:r>
          </a:p>
          <a:p>
            <a:r>
              <a:rPr lang="en-US" sz="2000" dirty="0">
                <a:solidFill>
                  <a:srgbClr val="000000"/>
                </a:solidFill>
                <a:latin typeface="Bitstream Charter"/>
                <a:ea typeface="Droid Sans Fallback"/>
              </a:rPr>
              <a:t>[7] </a:t>
            </a:r>
            <a:r>
              <a:rPr lang="en-US" sz="2000" dirty="0">
                <a:solidFill>
                  <a:srgbClr val="000000"/>
                </a:solidFill>
                <a:latin typeface="Bitstream Charter"/>
                <a:ea typeface="Droid Sans Fallback"/>
                <a:hlinkClick r:id="rId3" invalidUrl="https://www.robotshop.com/en/hokuyo-ust-10lx-scanning-laser-range- finder.html"/>
              </a:rPr>
              <a:t>https://www.robotshop.com/en/hokuyo-ust-10lx-scanning-laser-range- finder.html</a:t>
            </a:r>
            <a:endParaRPr lang="en-US" sz="2000" dirty="0">
              <a:solidFill>
                <a:srgbClr val="000000"/>
              </a:solidFill>
              <a:latin typeface="Bitstream Charter"/>
              <a:ea typeface="Droid Sans Fallback"/>
            </a:endParaRPr>
          </a:p>
          <a:p>
            <a:r>
              <a:rPr lang="en-US" sz="2000" dirty="0">
                <a:solidFill>
                  <a:srgbClr val="000000"/>
                </a:solidFill>
                <a:latin typeface="Bitstream Charter"/>
                <a:ea typeface="Droid Sans Fallback"/>
              </a:rPr>
              <a:t>[8] </a:t>
            </a:r>
            <a:r>
              <a:rPr lang="en-US" sz="2000" dirty="0">
                <a:solidFill>
                  <a:srgbClr val="000000"/>
                </a:solidFill>
                <a:latin typeface="Bitstream Charter"/>
                <a:ea typeface="Droid Sans Fallback"/>
                <a:hlinkClick r:id="rId4"/>
              </a:rPr>
              <a:t>https://msdn.microsoft.com/en-us/library/jj131033.aspx</a:t>
            </a:r>
            <a:endParaRPr lang="en-US" sz="2000" dirty="0">
              <a:solidFill>
                <a:srgbClr val="000000"/>
              </a:solidFill>
              <a:latin typeface="Bitstream Charter"/>
              <a:ea typeface="Droid Sans Fallback"/>
            </a:endParaRPr>
          </a:p>
          <a:p>
            <a:r>
              <a:rPr lang="en-US" sz="2000" dirty="0">
                <a:solidFill>
                  <a:srgbClr val="000000"/>
                </a:solidFill>
                <a:latin typeface="Bitstream Charter"/>
                <a:ea typeface="Droid Sans Fallback"/>
              </a:rPr>
              <a:t>[9] </a:t>
            </a:r>
            <a:r>
              <a:rPr lang="en-US" sz="2000" dirty="0" err="1">
                <a:solidFill>
                  <a:srgbClr val="000000"/>
                </a:solidFill>
                <a:latin typeface="Bitstream Charter"/>
                <a:ea typeface="Droid Sans Fallback"/>
              </a:rPr>
              <a:t>Rehatbil</a:t>
            </a:r>
            <a:r>
              <a:rPr lang="en-US" sz="2000" dirty="0">
                <a:solidFill>
                  <a:srgbClr val="000000"/>
                </a:solidFill>
                <a:latin typeface="Bitstream Charter"/>
                <a:ea typeface="Droid Sans Fallback"/>
              </a:rPr>
              <a:t> J N., “SLAM algorithm applied to robotics assistance for </a:t>
            </a:r>
            <a:r>
              <a:rPr lang="en-US" sz="2000" dirty="0" err="1">
                <a:solidFill>
                  <a:srgbClr val="000000"/>
                </a:solidFill>
                <a:latin typeface="Bitstream Charter"/>
                <a:ea typeface="Droid Sans Fallback"/>
              </a:rPr>
              <a:t>navi</a:t>
            </a:r>
            <a:r>
              <a:rPr lang="en-US" sz="2000" dirty="0">
                <a:solidFill>
                  <a:srgbClr val="000000"/>
                </a:solidFill>
                <a:latin typeface="Bitstream Charter"/>
                <a:ea typeface="Droid Sans Fallback"/>
              </a:rPr>
              <a:t>- </a:t>
            </a:r>
            <a:r>
              <a:rPr lang="en-US" sz="2000" dirty="0" err="1">
                <a:solidFill>
                  <a:srgbClr val="000000"/>
                </a:solidFill>
                <a:latin typeface="Bitstream Charter"/>
                <a:ea typeface="Droid Sans Fallback"/>
              </a:rPr>
              <a:t>gation</a:t>
            </a:r>
            <a:r>
              <a:rPr lang="en-US" sz="2000" dirty="0">
                <a:solidFill>
                  <a:srgbClr val="000000"/>
                </a:solidFill>
                <a:latin typeface="Bitstream Charter"/>
                <a:ea typeface="Droid Sans Fallback"/>
              </a:rPr>
              <a:t> in unknown environments”.</a:t>
            </a:r>
          </a:p>
          <a:p>
            <a:r>
              <a:rPr lang="en-US" sz="2000" dirty="0">
                <a:solidFill>
                  <a:srgbClr val="000000"/>
                </a:solidFill>
                <a:latin typeface="Bitstream Charter"/>
                <a:ea typeface="Droid Sans Fallback"/>
              </a:rPr>
              <a:t>[10] No author. “Setting up your robot using </a:t>
            </a:r>
            <a:r>
              <a:rPr lang="en-US" sz="2000" dirty="0" err="1">
                <a:solidFill>
                  <a:srgbClr val="000000"/>
                </a:solidFill>
                <a:latin typeface="Bitstream Charter"/>
                <a:ea typeface="Droid Sans Fallback"/>
              </a:rPr>
              <a:t>tf</a:t>
            </a:r>
            <a:r>
              <a:rPr lang="en-US" sz="2000" dirty="0">
                <a:solidFill>
                  <a:srgbClr val="000000"/>
                </a:solidFill>
                <a:latin typeface="Bitstream Charter"/>
                <a:ea typeface="Droid Sans Fallback"/>
              </a:rPr>
              <a:t>” </a:t>
            </a:r>
            <a:r>
              <a:rPr lang="en-US" sz="2000" dirty="0" err="1">
                <a:solidFill>
                  <a:srgbClr val="000000"/>
                </a:solidFill>
                <a:latin typeface="Bitstream Charter"/>
                <a:ea typeface="Droid Sans Fallback"/>
              </a:rPr>
              <a:t>wiki.ros.org</a:t>
            </a:r>
            <a:r>
              <a:rPr lang="en-US" sz="2000" dirty="0">
                <a:solidFill>
                  <a:srgbClr val="000000"/>
                </a:solidFill>
                <a:latin typeface="Bitstream Charter"/>
                <a:ea typeface="Droid Sans Fallback"/>
              </a:rPr>
              <a:t>/navigation/</a:t>
            </a:r>
            <a:r>
              <a:rPr lang="en-US" sz="2000" dirty="0" err="1">
                <a:solidFill>
                  <a:srgbClr val="000000"/>
                </a:solidFill>
                <a:latin typeface="Bitstream Charter"/>
                <a:ea typeface="Droid Sans Fallback"/>
              </a:rPr>
              <a:t>Tu</a:t>
            </a:r>
            <a:r>
              <a:rPr lang="en-US" sz="2000" dirty="0">
                <a:solidFill>
                  <a:srgbClr val="000000"/>
                </a:solidFill>
                <a:latin typeface="Bitstream Charter"/>
                <a:ea typeface="Droid Sans Fallback"/>
              </a:rPr>
              <a:t>- </a:t>
            </a:r>
            <a:r>
              <a:rPr lang="en-US" sz="2000" dirty="0" err="1">
                <a:solidFill>
                  <a:srgbClr val="000000"/>
                </a:solidFill>
                <a:latin typeface="Bitstream Charter"/>
                <a:ea typeface="Droid Sans Fallback"/>
              </a:rPr>
              <a:t>torials</a:t>
            </a:r>
            <a:r>
              <a:rPr lang="en-US" sz="2000" dirty="0">
                <a:solidFill>
                  <a:srgbClr val="000000"/>
                </a:solidFill>
                <a:latin typeface="Bitstream Charter"/>
                <a:ea typeface="Droid Sans Fallback"/>
              </a:rPr>
              <a:t>/</a:t>
            </a:r>
            <a:r>
              <a:rPr lang="en-US" sz="2000" dirty="0" err="1">
                <a:solidFill>
                  <a:srgbClr val="000000"/>
                </a:solidFill>
                <a:latin typeface="Bitstream Charter"/>
                <a:ea typeface="Droid Sans Fallback"/>
              </a:rPr>
              <a:t>RobotSetup</a:t>
            </a:r>
            <a:r>
              <a:rPr lang="en-US" sz="2000" dirty="0">
                <a:solidFill>
                  <a:srgbClr val="000000"/>
                </a:solidFill>
                <a:latin typeface="Bitstream Charter"/>
                <a:ea typeface="Droid Sans Fallback"/>
              </a:rPr>
              <a:t>/TF.</a:t>
            </a:r>
            <a:endParaRPr dirty="0"/>
          </a:p>
          <a:p>
            <a:pPr>
              <a:lnSpc>
                <a:spcPct val="100000"/>
              </a:lnSpc>
            </a:pPr>
            <a:endParaRPr dirty="0"/>
          </a:p>
        </p:txBody>
      </p:sp>
      <p:sp>
        <p:nvSpPr>
          <p:cNvPr id="52" name="CustomShape 9"/>
          <p:cNvSpPr/>
          <p:nvPr/>
        </p:nvSpPr>
        <p:spPr>
          <a:xfrm>
            <a:off x="21342960" y="28699920"/>
            <a:ext cx="3665160" cy="736560"/>
          </a:xfrm>
          <a:prstGeom prst="rect">
            <a:avLst/>
          </a:prstGeom>
          <a:noFill/>
          <a:ln>
            <a:noFill/>
          </a:ln>
        </p:spPr>
        <p:txBody>
          <a:bodyPr wrap="none" lIns="68400" tIns="34200" rIns="68400" bIns="34200"/>
          <a:lstStyle/>
          <a:p>
            <a:pPr>
              <a:lnSpc>
                <a:spcPct val="100000"/>
              </a:lnSpc>
            </a:pPr>
            <a:r>
              <a:rPr lang="en-US" sz="4400" b="1">
                <a:solidFill>
                  <a:srgbClr val="000000"/>
                </a:solidFill>
                <a:latin typeface="Times New Roman"/>
              </a:rPr>
              <a:t>References</a:t>
            </a:r>
            <a:endParaRPr/>
          </a:p>
        </p:txBody>
      </p:sp>
      <p:sp>
        <p:nvSpPr>
          <p:cNvPr id="53" name="CustomShape 10"/>
          <p:cNvSpPr/>
          <p:nvPr/>
        </p:nvSpPr>
        <p:spPr>
          <a:xfrm>
            <a:off x="1434970" y="5501520"/>
            <a:ext cx="13167360" cy="1630217"/>
          </a:xfrm>
          <a:prstGeom prst="rect">
            <a:avLst/>
          </a:prstGeom>
          <a:solidFill>
            <a:srgbClr val="FFFFFF"/>
          </a:solidFill>
          <a:ln w="12600">
            <a:solidFill>
              <a:srgbClr val="376092"/>
            </a:solidFill>
            <a:round/>
          </a:ln>
        </p:spPr>
        <p:txBody>
          <a:bodyPr lIns="137160" tIns="137160" rIns="137160" bIns="137160"/>
          <a:lstStyle/>
          <a:p>
            <a:pPr>
              <a:lnSpc>
                <a:spcPct val="100000"/>
              </a:lnSpc>
            </a:pPr>
            <a:r>
              <a:rPr lang="en-US" sz="2200" dirty="0">
                <a:solidFill>
                  <a:srgbClr val="000000"/>
                </a:solidFill>
                <a:latin typeface="Times New Roman" charset="0"/>
                <a:ea typeface="Times New Roman" charset="0"/>
                <a:cs typeface="Times New Roman" charset="0"/>
              </a:rPr>
              <a:t>		</a:t>
            </a:r>
            <a:endParaRPr sz="2200" dirty="0">
              <a:latin typeface="Times New Roman" charset="0"/>
              <a:ea typeface="Times New Roman" charset="0"/>
              <a:cs typeface="Times New Roman" charset="0"/>
            </a:endParaRPr>
          </a:p>
          <a:p>
            <a:pPr algn="just">
              <a:lnSpc>
                <a:spcPct val="100000"/>
              </a:lnSpc>
            </a:pPr>
            <a:r>
              <a:rPr lang="en-US" sz="2200" dirty="0">
                <a:solidFill>
                  <a:srgbClr val="000000"/>
                </a:solidFill>
                <a:latin typeface="Times New Roman" charset="0"/>
                <a:ea typeface="Times New Roman" charset="0"/>
                <a:cs typeface="Times New Roman" charset="0"/>
              </a:rPr>
              <a:t>In this paper, Pioneer P3-DX simulates self-driving car from start point to the target point. Auto-navigation and obstacles avoidance functions of Pioneer P3-DX with Hokuyo Laser have been achieved using </a:t>
            </a:r>
            <a:r>
              <a:rPr lang="en-US" sz="2200" dirty="0" err="1">
                <a:solidFill>
                  <a:srgbClr val="000000"/>
                </a:solidFill>
                <a:latin typeface="Times New Roman" charset="0"/>
                <a:ea typeface="Times New Roman" charset="0"/>
                <a:cs typeface="Times New Roman" charset="0"/>
              </a:rPr>
              <a:t>gmapping</a:t>
            </a:r>
            <a:r>
              <a:rPr lang="en-US" sz="2200" dirty="0">
                <a:solidFill>
                  <a:srgbClr val="000000"/>
                </a:solidFill>
                <a:latin typeface="Times New Roman" charset="0"/>
                <a:ea typeface="Times New Roman" charset="0"/>
                <a:cs typeface="Times New Roman" charset="0"/>
              </a:rPr>
              <a:t> and navigation packages. This work includes color detection function of Pioneer P3-DX with Kinect sensor.</a:t>
            </a:r>
            <a:endParaRPr sz="2200" dirty="0">
              <a:latin typeface="Times New Roman" charset="0"/>
              <a:ea typeface="Times New Roman" charset="0"/>
              <a:cs typeface="Times New Roman" charset="0"/>
            </a:endParaRPr>
          </a:p>
        </p:txBody>
      </p:sp>
      <p:sp>
        <p:nvSpPr>
          <p:cNvPr id="56" name="CustomShape 13"/>
          <p:cNvSpPr/>
          <p:nvPr/>
        </p:nvSpPr>
        <p:spPr>
          <a:xfrm>
            <a:off x="29169360" y="23179895"/>
            <a:ext cx="12891240" cy="5160025"/>
          </a:xfrm>
          <a:prstGeom prst="rect">
            <a:avLst/>
          </a:prstGeom>
          <a:solidFill>
            <a:srgbClr val="FFFFFF"/>
          </a:solidFill>
          <a:ln w="12600">
            <a:solidFill>
              <a:srgbClr val="376092"/>
            </a:solidFill>
            <a:round/>
          </a:ln>
        </p:spPr>
        <p:txBody>
          <a:bodyPr lIns="137160" tIns="137160" rIns="137160" bIns="137160"/>
          <a:lstStyle/>
          <a:p>
            <a:pPr algn="just">
              <a:lnSpc>
                <a:spcPct val="100000"/>
              </a:lnSpc>
            </a:pPr>
            <a:endParaRPr lang="en-US" sz="2500" dirty="0">
              <a:latin typeface="Times New Roman" charset="0"/>
              <a:ea typeface="Times New Roman" charset="0"/>
              <a:cs typeface="Times New Roman" charset="0"/>
            </a:endParaRPr>
          </a:p>
          <a:p>
            <a:pPr algn="just">
              <a:lnSpc>
                <a:spcPct val="100000"/>
              </a:lnSpc>
            </a:pPr>
            <a:r>
              <a:rPr lang="en-US" sz="2500" dirty="0">
                <a:latin typeface="Times New Roman" charset="0"/>
                <a:ea typeface="Times New Roman" charset="0"/>
                <a:cs typeface="Times New Roman" charset="0"/>
              </a:rPr>
              <a:t>This project developed an Auto-navigation and obstacle avoiding robot to detect </a:t>
            </a:r>
            <a:r>
              <a:rPr lang="en-US" sz="2500" dirty="0" smtClean="0">
                <a:latin typeface="Times New Roman" charset="0"/>
                <a:ea typeface="Times New Roman" charset="0"/>
                <a:cs typeface="Times New Roman" charset="0"/>
              </a:rPr>
              <a:t>specified signs </a:t>
            </a:r>
            <a:r>
              <a:rPr lang="en-US" sz="2500" dirty="0" smtClean="0">
                <a:latin typeface="Times New Roman" charset="0"/>
                <a:ea typeface="Times New Roman" charset="0"/>
                <a:cs typeface="Times New Roman" charset="0"/>
              </a:rPr>
              <a:t>and </a:t>
            </a:r>
            <a:r>
              <a:rPr lang="en-US" sz="2500" dirty="0">
                <a:latin typeface="Times New Roman" charset="0"/>
                <a:ea typeface="Times New Roman" charset="0"/>
                <a:cs typeface="Times New Roman" charset="0"/>
              </a:rPr>
              <a:t>avoid obstacles in its path to the destination. The robot is built on the ROS platform to go to the destination by path planning. For obstacle detection, Hokuyo was used to collect data. The pioneer is fully autonomous after the initial code loading, it requires no user intervention during its operation. When placed in unknown environment with obstacles, Pioneer P3-DX moved while avoiding all obstacles with considerable accuracy. At the same time, Kinect can get the image of environment in real time which includes the color and depth </a:t>
            </a:r>
            <a:r>
              <a:rPr lang="en-US" sz="2500" dirty="0" smtClean="0">
                <a:latin typeface="Times New Roman" charset="0"/>
                <a:ea typeface="Times New Roman" charset="0"/>
                <a:cs typeface="Times New Roman" charset="0"/>
              </a:rPr>
              <a:t>information, therefore it can recognize the specified sign during its moving.</a:t>
            </a:r>
            <a:r>
              <a:rPr lang="en-US" sz="2500" dirty="0">
                <a:latin typeface="Times New Roman" charset="0"/>
                <a:ea typeface="Times New Roman" charset="0"/>
                <a:cs typeface="Times New Roman" charset="0"/>
              </a:rPr>
              <a:t> </a:t>
            </a:r>
            <a:r>
              <a:rPr lang="en-US" sz="2500" dirty="0" smtClean="0">
                <a:latin typeface="Times New Roman" charset="0"/>
                <a:ea typeface="Times New Roman" charset="0"/>
                <a:cs typeface="Times New Roman" charset="0"/>
              </a:rPr>
              <a:t>The </a:t>
            </a:r>
            <a:r>
              <a:rPr lang="en-US" sz="2500" dirty="0">
                <a:latin typeface="Times New Roman" charset="0"/>
                <a:ea typeface="Times New Roman" charset="0"/>
                <a:cs typeface="Times New Roman" charset="0"/>
              </a:rPr>
              <a:t>work done in this project can act as a base for further improvements to increase accuracy and adaptability of different colors obstacles detection in diverse environments. </a:t>
            </a:r>
            <a:endParaRPr lang="en-US" sz="2500" dirty="0" smtClean="0">
              <a:latin typeface="Times New Roman" charset="0"/>
              <a:ea typeface="Times New Roman" charset="0"/>
              <a:cs typeface="Times New Roman" charset="0"/>
            </a:endParaRPr>
          </a:p>
          <a:p>
            <a:pPr algn="just">
              <a:lnSpc>
                <a:spcPct val="100000"/>
              </a:lnSpc>
            </a:pPr>
            <a:r>
              <a:rPr lang="en-US" sz="2500" dirty="0" smtClean="0">
                <a:latin typeface="Times New Roman" charset="0"/>
                <a:ea typeface="Times New Roman" charset="0"/>
                <a:cs typeface="Times New Roman" charset="0"/>
              </a:rPr>
              <a:t>In </a:t>
            </a:r>
            <a:r>
              <a:rPr lang="en-US" sz="2500" dirty="0">
                <a:latin typeface="Times New Roman" charset="0"/>
                <a:ea typeface="Times New Roman" charset="0"/>
                <a:cs typeface="Times New Roman" charset="0"/>
              </a:rPr>
              <a:t>future, authors intend to use information including color and depth from figures which is collected by Kinect in real-time to plan the path dynamically in a changing environment.</a:t>
            </a:r>
          </a:p>
        </p:txBody>
      </p:sp>
      <p:sp>
        <p:nvSpPr>
          <p:cNvPr id="57" name="CustomShape 14"/>
          <p:cNvSpPr/>
          <p:nvPr/>
        </p:nvSpPr>
        <p:spPr>
          <a:xfrm>
            <a:off x="29169360" y="22786161"/>
            <a:ext cx="12891240" cy="682920"/>
          </a:xfrm>
          <a:prstGeom prst="rect">
            <a:avLst/>
          </a:prstGeom>
          <a:solidFill>
            <a:srgbClr val="376092"/>
          </a:solidFill>
          <a:ln w="12600">
            <a:solidFill>
              <a:srgbClr val="3A5F8B"/>
            </a:solidFill>
            <a:round/>
          </a:ln>
        </p:spPr>
        <p:txBody>
          <a:bodyPr lIns="68400" tIns="34200" rIns="68400" bIns="34200" anchor="ctr"/>
          <a:lstStyle/>
          <a:p>
            <a:pPr algn="ctr">
              <a:lnSpc>
                <a:spcPct val="100000"/>
              </a:lnSpc>
            </a:pPr>
            <a:r>
              <a:rPr lang="en-US" sz="4800" b="1">
                <a:solidFill>
                  <a:srgbClr val="EBF1DE"/>
                </a:solidFill>
                <a:latin typeface="Times New Roman"/>
              </a:rPr>
              <a:t>Conclusions</a:t>
            </a:r>
            <a:endParaRPr/>
          </a:p>
        </p:txBody>
      </p:sp>
      <p:sp>
        <p:nvSpPr>
          <p:cNvPr id="60" name="CustomShape 17"/>
          <p:cNvSpPr/>
          <p:nvPr/>
        </p:nvSpPr>
        <p:spPr>
          <a:xfrm>
            <a:off x="8476920" y="27907920"/>
            <a:ext cx="4939200" cy="432000"/>
          </a:xfrm>
          <a:prstGeom prst="rect">
            <a:avLst/>
          </a:prstGeom>
          <a:noFill/>
          <a:ln>
            <a:noFill/>
          </a:ln>
        </p:spPr>
      </p:sp>
      <p:sp>
        <p:nvSpPr>
          <p:cNvPr id="63" name="CustomShape 20"/>
          <p:cNvSpPr/>
          <p:nvPr/>
        </p:nvSpPr>
        <p:spPr>
          <a:xfrm>
            <a:off x="1434970" y="5100840"/>
            <a:ext cx="13164480" cy="682920"/>
          </a:xfrm>
          <a:prstGeom prst="rect">
            <a:avLst/>
          </a:prstGeom>
          <a:solidFill>
            <a:srgbClr val="376092"/>
          </a:solidFill>
          <a:ln w="12600">
            <a:solidFill>
              <a:srgbClr val="3A5F8B"/>
            </a:solidFill>
            <a:round/>
          </a:ln>
        </p:spPr>
        <p:txBody>
          <a:bodyPr lIns="68400" tIns="34200" rIns="68400" bIns="34200" anchor="ctr"/>
          <a:lstStyle/>
          <a:p>
            <a:pPr algn="ctr">
              <a:lnSpc>
                <a:spcPct val="100000"/>
              </a:lnSpc>
            </a:pPr>
            <a:r>
              <a:rPr lang="en-US" sz="4400" b="1">
                <a:solidFill>
                  <a:srgbClr val="EBF1DE"/>
                </a:solidFill>
                <a:latin typeface="Times New Roman"/>
              </a:rPr>
              <a:t>Abstract</a:t>
            </a:r>
            <a:endParaRPr/>
          </a:p>
        </p:txBody>
      </p:sp>
      <p:pic>
        <p:nvPicPr>
          <p:cNvPr id="71" name="图片 70"/>
          <p:cNvPicPr/>
          <p:nvPr/>
        </p:nvPicPr>
        <p:blipFill>
          <a:blip r:embed="rId5"/>
          <a:stretch>
            <a:fillRect/>
          </a:stretch>
        </p:blipFill>
        <p:spPr>
          <a:xfrm>
            <a:off x="879120" y="1058040"/>
            <a:ext cx="5230800" cy="2331360"/>
          </a:xfrm>
          <a:prstGeom prst="rect">
            <a:avLst/>
          </a:prstGeom>
          <a:ln>
            <a:noFill/>
          </a:ln>
        </p:spPr>
      </p:pic>
      <p:pic>
        <p:nvPicPr>
          <p:cNvPr id="72" name="图片 71"/>
          <p:cNvPicPr/>
          <p:nvPr/>
        </p:nvPicPr>
        <p:blipFill>
          <a:blip r:embed="rId5"/>
          <a:stretch>
            <a:fillRect/>
          </a:stretch>
        </p:blipFill>
        <p:spPr>
          <a:xfrm>
            <a:off x="37875600" y="1235520"/>
            <a:ext cx="5230800" cy="2331360"/>
          </a:xfrm>
          <a:prstGeom prst="rect">
            <a:avLst/>
          </a:prstGeom>
          <a:ln>
            <a:noFill/>
          </a:ln>
        </p:spPr>
      </p:pic>
      <p:sp>
        <p:nvSpPr>
          <p:cNvPr id="107" name="CustomShape 53"/>
          <p:cNvSpPr/>
          <p:nvPr/>
        </p:nvSpPr>
        <p:spPr>
          <a:xfrm>
            <a:off x="1434970" y="7983253"/>
            <a:ext cx="13166640" cy="6604507"/>
          </a:xfrm>
          <a:prstGeom prst="rect">
            <a:avLst/>
          </a:prstGeom>
          <a:solidFill>
            <a:srgbClr val="FFFFFF"/>
          </a:solidFill>
          <a:ln w="12600">
            <a:solidFill>
              <a:srgbClr val="376092"/>
            </a:solidFill>
            <a:round/>
          </a:ln>
        </p:spPr>
        <p:txBody>
          <a:bodyPr lIns="137160" tIns="137160" rIns="137160" bIns="137160"/>
          <a:lstStyle/>
          <a:p>
            <a:pPr algn="just">
              <a:lnSpc>
                <a:spcPct val="100000"/>
              </a:lnSpc>
            </a:pPr>
            <a:r>
              <a:rPr lang="en-US" sz="2200" dirty="0">
                <a:solidFill>
                  <a:srgbClr val="000000"/>
                </a:solidFill>
                <a:latin typeface="Times New Roman"/>
                <a:ea typeface="Times New Roman"/>
              </a:rPr>
              <a:t>There has been a lot of work in the literature recently utilizing pioneer and other robots in different applications [1-5]. In reference [1], a system which can achieve maze exploring, map making and wall avoidance using Pioneer P3-DX was constructed. Pioneer could do path planning, and go to the end point without going to the wrong way. Besides, whenever the robot is traveling in the maze, it would constantly correct its direction, so it does not hit the wall. Reference [2], describes an Obstacle Avoiding Robot which can detect obstacles in its path and maneuver around them without making any collision. It is fully autonomous and it does not need any user even if it was placed in unknown environment with obstacles, the robot can still work well. In this project [3], the robot could successfully generate map files and allow for the additions of lines, goal points, and regions to the map. Upon detecting an obstacle in its path, it will stop to avoid collision. At the same time, the robot could determine a shortest path while avoiding obstacles. In [4], the robot could create a clean and clear occupancy map, navigate through its environment, which is full of obstacles, and is able to autonomously locate itself. In addition, the robot can be easily controlled to move by different methods including keyboard, gesture, or voice control. In reference [5], the author presented a probabilistic approach to map a dynamic environments which incrementally improves its estimate about spurious measurements and the quality of the map. The finally obtained maps contain less spurious objects and also are more accurate. In this paper, pioneer P3-DX simulate self-driving car from start point to the target point with no collision using </a:t>
            </a:r>
            <a:r>
              <a:rPr lang="en-US" sz="2200" dirty="0" err="1">
                <a:solidFill>
                  <a:srgbClr val="000000"/>
                </a:solidFill>
                <a:latin typeface="Times New Roman"/>
                <a:ea typeface="Times New Roman"/>
              </a:rPr>
              <a:t>gmapping</a:t>
            </a:r>
            <a:r>
              <a:rPr lang="en-US" sz="2200" dirty="0">
                <a:solidFill>
                  <a:srgbClr val="000000"/>
                </a:solidFill>
                <a:latin typeface="Times New Roman"/>
                <a:ea typeface="Times New Roman"/>
              </a:rPr>
              <a:t> and navigation package, at the same time the robot collect photos about surrounding objects during its movement. This poster is organized as follows, after introducing the system architecture including hardware and software in section II, technical challenges are introduced in section III. Conclusions are written at section IV.</a:t>
            </a:r>
            <a:endParaRPr sz="2200" dirty="0"/>
          </a:p>
        </p:txBody>
      </p:sp>
      <p:sp>
        <p:nvSpPr>
          <p:cNvPr id="109" name="CustomShape 53"/>
          <p:cNvSpPr/>
          <p:nvPr/>
        </p:nvSpPr>
        <p:spPr>
          <a:xfrm>
            <a:off x="1434970" y="15519980"/>
            <a:ext cx="13166640" cy="12819939"/>
          </a:xfrm>
          <a:prstGeom prst="rect">
            <a:avLst/>
          </a:prstGeom>
          <a:solidFill>
            <a:srgbClr val="FFFFFF"/>
          </a:solidFill>
          <a:ln w="12600">
            <a:solidFill>
              <a:srgbClr val="376092"/>
            </a:solidFill>
            <a:round/>
          </a:ln>
        </p:spPr>
        <p:txBody>
          <a:bodyPr lIns="137160" tIns="137160" rIns="137160" bIns="137160"/>
          <a:lstStyle/>
          <a:p>
            <a:pPr algn="just"/>
            <a:r>
              <a:rPr lang="en-US" sz="2200" dirty="0">
                <a:solidFill>
                  <a:srgbClr val="000000"/>
                </a:solidFill>
                <a:latin typeface="Times New Roman"/>
                <a:ea typeface="Times New Roman"/>
              </a:rPr>
              <a:t>The goals of our project are to achieve the autonomous navigation, obstacles avoiding and collect photos with Hokuyo Laser sensor to simulate a self-driving car. A Pioneer P3-DX platform with NUC processor and Hokuyo laser sensor were used. In the following subsections, A detailed description of the hardware and the software setup are provided.</a:t>
            </a:r>
          </a:p>
          <a:p>
            <a:pPr marL="457200" indent="-457200" algn="ctr">
              <a:buAutoNum type="alphaUcPeriod"/>
            </a:pPr>
            <a:r>
              <a:rPr lang="en-US" altLang="zh-CN" sz="2200" dirty="0">
                <a:solidFill>
                  <a:srgbClr val="000000"/>
                </a:solidFill>
                <a:latin typeface="Times New Roman"/>
                <a:ea typeface="Times New Roman"/>
              </a:rPr>
              <a:t>Hardware Setup</a:t>
            </a:r>
          </a:p>
          <a:p>
            <a:pPr algn="just"/>
            <a:r>
              <a:rPr lang="en-US" altLang="zh-CN" sz="2200" dirty="0">
                <a:solidFill>
                  <a:srgbClr val="000000"/>
                </a:solidFill>
                <a:latin typeface="Times New Roman"/>
                <a:ea typeface="Times New Roman"/>
              </a:rPr>
              <a:t>We used pioneer P3-DX [6], Hokuyo, NUC, and Kinect camera as shown in Fig. 1. More details about each hardware component is provided in this section.</a:t>
            </a:r>
          </a:p>
          <a:p>
            <a:pPr algn="just"/>
            <a:r>
              <a:rPr lang="en-US" altLang="zh-CN" sz="2200" dirty="0">
                <a:solidFill>
                  <a:srgbClr val="000000"/>
                </a:solidFill>
                <a:latin typeface="Times New Roman"/>
                <a:ea typeface="Times New Roman"/>
              </a:rPr>
              <a:t>1. Pioneer P3-DX robot</a:t>
            </a:r>
          </a:p>
          <a:p>
            <a:pPr algn="just"/>
            <a:r>
              <a:rPr lang="en-US" altLang="zh-CN" sz="2200" dirty="0">
                <a:solidFill>
                  <a:srgbClr val="000000"/>
                </a:solidFill>
                <a:latin typeface="Times New Roman"/>
                <a:ea typeface="Times New Roman"/>
              </a:rPr>
              <a:t>Pioneer runs for 8-10 hours w/3 batteries (with no accessories); or 12 hours (standard) or 2.4 hours (optional high-capacity charger). We supported the platform with 3 lead acid Hot-swappable batteries of 12 V each at a time. </a:t>
            </a:r>
          </a:p>
          <a:p>
            <a:pPr algn="just"/>
            <a:r>
              <a:rPr lang="en-US" altLang="zh-CN" sz="2200" dirty="0">
                <a:solidFill>
                  <a:srgbClr val="000000"/>
                </a:solidFill>
                <a:latin typeface="Times New Roman"/>
                <a:ea typeface="Times New Roman"/>
              </a:rPr>
              <a:t>2. Computer: Intel NUC</a:t>
            </a:r>
          </a:p>
          <a:p>
            <a:pPr algn="just"/>
            <a:r>
              <a:rPr lang="en-US" altLang="zh-CN" sz="2200" dirty="0">
                <a:solidFill>
                  <a:srgbClr val="000000"/>
                </a:solidFill>
                <a:latin typeface="Times New Roman"/>
                <a:ea typeface="Times New Roman"/>
              </a:rPr>
              <a:t>Sixth Generation Intel ® Core ™ i7-6770HQ Processor with Intel® RTX Pro Graphics 2.6-3.5 </a:t>
            </a:r>
            <a:r>
              <a:rPr lang="en-US" altLang="zh-CN" sz="2200" dirty="0" err="1">
                <a:solidFill>
                  <a:srgbClr val="000000"/>
                </a:solidFill>
                <a:latin typeface="Times New Roman"/>
                <a:ea typeface="Times New Roman"/>
              </a:rPr>
              <a:t>Ghz</a:t>
            </a:r>
            <a:r>
              <a:rPr lang="en-US" altLang="zh-CN" sz="2200" dirty="0">
                <a:solidFill>
                  <a:srgbClr val="000000"/>
                </a:solidFill>
                <a:latin typeface="Times New Roman"/>
                <a:ea typeface="Times New Roman"/>
              </a:rPr>
              <a:t> Turbo, Quad, 6 MB Cache, 45W TD, dual Channel DDR4-2133 + SODIMM 1.2 / 1.35V, maximum 32 GB RAM, and Intel® Turquoise Pro 580 1 HDMI * 2.0 (4K 60 Hz) 1 Mini DisplayPort * 1.2 (4K 60 Hz) 1 DisplayPort * 1.2 (via Type-C) is used. Intel® Dual Band Wireless-AC 8260 Soldered Antenna (IEEE 802.11ac 2x2, Bluetooth 4.2, Internal Antenna, with Intel® Wireless Display Technology 6.0 are used in this processor. NUC processor runs on 19 V, 120 W ac - dc power supply.</a:t>
            </a:r>
          </a:p>
          <a:p>
            <a:pPr algn="just"/>
            <a:r>
              <a:rPr lang="en-US" altLang="zh-CN" sz="2200" dirty="0">
                <a:solidFill>
                  <a:srgbClr val="000000"/>
                </a:solidFill>
                <a:latin typeface="Times New Roman"/>
                <a:ea typeface="Times New Roman"/>
              </a:rPr>
              <a:t>3. Hokuyo UST-10LX </a:t>
            </a:r>
          </a:p>
          <a:p>
            <a:pPr algn="just">
              <a:lnSpc>
                <a:spcPct val="100000"/>
              </a:lnSpc>
            </a:pPr>
            <a:r>
              <a:rPr lang="en-US" altLang="zh-CN" sz="2200" dirty="0">
                <a:solidFill>
                  <a:srgbClr val="000000"/>
                </a:solidFill>
                <a:latin typeface="Times New Roman"/>
                <a:ea typeface="Times New Roman"/>
              </a:rPr>
              <a:t>Hokuyo UST-10LX Scanning Laser Rangefinder [7] is used to scan the environment and detect the obstacles. Hokuyo provides the main information for pioneer P3-DX to make the map and do the navigation work. Hokuyo runs on 12VDC/24VDC, accuracy ±40mm, repeated accuracy </a:t>
            </a:r>
            <a:r>
              <a:rPr lang="en-US" altLang="zh-CN" sz="2200" dirty="0" err="1">
                <a:solidFill>
                  <a:srgbClr val="000000"/>
                </a:solidFill>
                <a:latin typeface="Times New Roman"/>
                <a:ea typeface="Times New Roman"/>
              </a:rPr>
              <a:t>σ</a:t>
            </a:r>
            <a:r>
              <a:rPr lang="en-US" altLang="zh-CN" sz="2200" dirty="0">
                <a:solidFill>
                  <a:srgbClr val="000000"/>
                </a:solidFill>
                <a:latin typeface="Times New Roman"/>
                <a:ea typeface="Times New Roman"/>
              </a:rPr>
              <a:t>&lt;30mm, scan angle 270°, angular resolution: 0.25°, and detection range 0.06m to 10m, with max detection distance 30m.</a:t>
            </a:r>
          </a:p>
          <a:p>
            <a:pPr algn="just">
              <a:lnSpc>
                <a:spcPct val="100000"/>
              </a:lnSpc>
            </a:pPr>
            <a:r>
              <a:rPr lang="en-US" altLang="zh-CN" sz="2200" dirty="0">
                <a:solidFill>
                  <a:srgbClr val="000000"/>
                </a:solidFill>
                <a:latin typeface="Times New Roman"/>
                <a:ea typeface="Times New Roman"/>
              </a:rPr>
              <a:t>4. Kinect Xbox</a:t>
            </a:r>
          </a:p>
          <a:p>
            <a:pPr algn="just">
              <a:lnSpc>
                <a:spcPct val="100000"/>
              </a:lnSpc>
            </a:pPr>
            <a:r>
              <a:rPr lang="en-US" altLang="zh-CN" sz="2200" dirty="0">
                <a:solidFill>
                  <a:srgbClr val="000000"/>
                </a:solidFill>
                <a:latin typeface="Times New Roman"/>
                <a:ea typeface="Times New Roman"/>
              </a:rPr>
              <a:t>Kinect Xbox is one of motion sensor [8]. It connects to PC through USB port. It is composed of color sensor, IR depth sensor, tilt motor and IR emitter. Viewing angle is 43° vertical by 57° horizontal field of view, vertical tilt range is ±27° and frame rate (depth and color stream) is 30 frames per second (FPS</a:t>
            </a:r>
            <a:r>
              <a:rPr lang="en-US" altLang="zh-CN" sz="2200" dirty="0" smtClean="0">
                <a:solidFill>
                  <a:srgbClr val="000000"/>
                </a:solidFill>
                <a:latin typeface="Times New Roman"/>
                <a:ea typeface="Times New Roman"/>
              </a:rPr>
              <a:t>).</a:t>
            </a:r>
            <a:endParaRPr lang="en-US" altLang="zh-CN" sz="2200" dirty="0">
              <a:solidFill>
                <a:srgbClr val="000000"/>
              </a:solidFill>
              <a:latin typeface="Times New Roman"/>
              <a:ea typeface="Times New Roman"/>
            </a:endParaRPr>
          </a:p>
        </p:txBody>
      </p:sp>
      <p:sp>
        <p:nvSpPr>
          <p:cNvPr id="111" name="CustomShape 53"/>
          <p:cNvSpPr/>
          <p:nvPr/>
        </p:nvSpPr>
        <p:spPr>
          <a:xfrm>
            <a:off x="15271048" y="5783760"/>
            <a:ext cx="13167872" cy="22610862"/>
          </a:xfrm>
          <a:prstGeom prst="rect">
            <a:avLst/>
          </a:prstGeom>
          <a:solidFill>
            <a:srgbClr val="FFFFFF"/>
          </a:solidFill>
          <a:ln w="12600">
            <a:solidFill>
              <a:srgbClr val="376092"/>
            </a:solidFill>
            <a:round/>
          </a:ln>
        </p:spPr>
        <p:txBody>
          <a:bodyPr lIns="137160" tIns="137160" rIns="137160" bIns="137160"/>
          <a:lstStyle/>
          <a:p>
            <a:pPr>
              <a:lnSpc>
                <a:spcPct val="100000"/>
              </a:lnSpc>
            </a:pPr>
            <a:endParaRPr lang="en-US" altLang="zh-CN" sz="2200" dirty="0" smtClean="0">
              <a:solidFill>
                <a:srgbClr val="000000"/>
              </a:solidFill>
              <a:latin typeface="Times New Roman"/>
              <a:ea typeface="Times New Roman"/>
            </a:endParaRPr>
          </a:p>
          <a:p>
            <a:pPr>
              <a:lnSpc>
                <a:spcPct val="100000"/>
              </a:lnSpc>
            </a:pPr>
            <a:endParaRPr lang="en-US" altLang="zh-CN" sz="2200" dirty="0">
              <a:solidFill>
                <a:srgbClr val="000000"/>
              </a:solidFill>
              <a:latin typeface="Times New Roman"/>
              <a:ea typeface="Times New Roman"/>
            </a:endParaRPr>
          </a:p>
          <a:p>
            <a:pPr>
              <a:lnSpc>
                <a:spcPct val="100000"/>
              </a:lnSpc>
            </a:pPr>
            <a:endParaRPr lang="en-US" altLang="zh-CN" sz="2200" dirty="0" smtClean="0">
              <a:solidFill>
                <a:srgbClr val="000000"/>
              </a:solidFill>
              <a:latin typeface="Times New Roman"/>
              <a:ea typeface="Times New Roman"/>
            </a:endParaRPr>
          </a:p>
          <a:p>
            <a:pPr>
              <a:lnSpc>
                <a:spcPct val="100000"/>
              </a:lnSpc>
            </a:pPr>
            <a:endParaRPr lang="en-US" altLang="zh-CN" sz="2200" dirty="0">
              <a:solidFill>
                <a:srgbClr val="000000"/>
              </a:solidFill>
              <a:latin typeface="Times New Roman"/>
              <a:ea typeface="Times New Roman"/>
            </a:endParaRPr>
          </a:p>
          <a:p>
            <a:pPr>
              <a:lnSpc>
                <a:spcPct val="100000"/>
              </a:lnSpc>
            </a:pPr>
            <a:endParaRPr lang="en-US" altLang="zh-CN" sz="2200" dirty="0" smtClean="0">
              <a:solidFill>
                <a:srgbClr val="000000"/>
              </a:solidFill>
              <a:latin typeface="Times New Roman"/>
              <a:ea typeface="Times New Roman"/>
            </a:endParaRPr>
          </a:p>
          <a:p>
            <a:pPr>
              <a:lnSpc>
                <a:spcPct val="100000"/>
              </a:lnSpc>
            </a:pPr>
            <a:endParaRPr lang="en-US" altLang="zh-CN" sz="2200" dirty="0">
              <a:solidFill>
                <a:srgbClr val="000000"/>
              </a:solidFill>
              <a:latin typeface="Times New Roman"/>
              <a:ea typeface="Times New Roman"/>
            </a:endParaRPr>
          </a:p>
          <a:p>
            <a:pPr>
              <a:lnSpc>
                <a:spcPct val="100000"/>
              </a:lnSpc>
            </a:pPr>
            <a:endParaRPr lang="en-US" altLang="zh-CN" sz="2200" dirty="0" smtClean="0">
              <a:solidFill>
                <a:srgbClr val="000000"/>
              </a:solidFill>
              <a:latin typeface="Times New Roman"/>
              <a:ea typeface="Times New Roman"/>
            </a:endParaRPr>
          </a:p>
          <a:p>
            <a:pPr>
              <a:lnSpc>
                <a:spcPct val="100000"/>
              </a:lnSpc>
            </a:pPr>
            <a:endParaRPr lang="en-US" altLang="zh-CN" sz="2200" dirty="0">
              <a:solidFill>
                <a:srgbClr val="000000"/>
              </a:solidFill>
              <a:latin typeface="Times New Roman"/>
              <a:ea typeface="Times New Roman"/>
            </a:endParaRPr>
          </a:p>
          <a:p>
            <a:pPr>
              <a:lnSpc>
                <a:spcPct val="100000"/>
              </a:lnSpc>
            </a:pPr>
            <a:endParaRPr lang="en-US" altLang="zh-CN" sz="2200" dirty="0" smtClean="0">
              <a:solidFill>
                <a:srgbClr val="000000"/>
              </a:solidFill>
              <a:latin typeface="Times New Roman"/>
              <a:ea typeface="Times New Roman"/>
            </a:endParaRPr>
          </a:p>
          <a:p>
            <a:pPr>
              <a:lnSpc>
                <a:spcPct val="100000"/>
              </a:lnSpc>
            </a:pPr>
            <a:endParaRPr lang="en-US" altLang="zh-CN" sz="2200" dirty="0">
              <a:solidFill>
                <a:srgbClr val="000000"/>
              </a:solidFill>
              <a:latin typeface="Times New Roman"/>
              <a:ea typeface="Times New Roman"/>
            </a:endParaRPr>
          </a:p>
          <a:p>
            <a:pPr>
              <a:lnSpc>
                <a:spcPct val="100000"/>
              </a:lnSpc>
            </a:pPr>
            <a:endParaRPr lang="en-US" altLang="zh-CN" sz="2200" dirty="0" smtClean="0">
              <a:solidFill>
                <a:srgbClr val="000000"/>
              </a:solidFill>
              <a:latin typeface="Times New Roman"/>
              <a:ea typeface="Times New Roman"/>
            </a:endParaRPr>
          </a:p>
          <a:p>
            <a:pPr>
              <a:lnSpc>
                <a:spcPct val="100000"/>
              </a:lnSpc>
            </a:pPr>
            <a:endParaRPr lang="en-US" altLang="zh-CN" sz="2200" dirty="0">
              <a:solidFill>
                <a:srgbClr val="000000"/>
              </a:solidFill>
              <a:latin typeface="Times New Roman"/>
              <a:ea typeface="Times New Roman"/>
            </a:endParaRPr>
          </a:p>
          <a:p>
            <a:pPr>
              <a:lnSpc>
                <a:spcPct val="100000"/>
              </a:lnSpc>
            </a:pPr>
            <a:endParaRPr lang="en-US" altLang="zh-CN" sz="2200" dirty="0" smtClean="0">
              <a:solidFill>
                <a:srgbClr val="000000"/>
              </a:solidFill>
              <a:latin typeface="Times New Roman"/>
              <a:ea typeface="Times New Roman"/>
            </a:endParaRPr>
          </a:p>
          <a:p>
            <a:pPr>
              <a:lnSpc>
                <a:spcPct val="100000"/>
              </a:lnSpc>
            </a:pPr>
            <a:endParaRPr lang="en-US" altLang="zh-CN" sz="2200" dirty="0">
              <a:solidFill>
                <a:srgbClr val="000000"/>
              </a:solidFill>
              <a:latin typeface="Times New Roman"/>
              <a:ea typeface="Times New Roman"/>
            </a:endParaRPr>
          </a:p>
          <a:p>
            <a:pPr>
              <a:lnSpc>
                <a:spcPct val="100000"/>
              </a:lnSpc>
            </a:pPr>
            <a:endParaRPr lang="en-US" altLang="zh-CN" sz="2200" dirty="0" smtClean="0">
              <a:solidFill>
                <a:srgbClr val="000000"/>
              </a:solidFill>
              <a:latin typeface="Times New Roman"/>
              <a:ea typeface="Times New Roman"/>
            </a:endParaRPr>
          </a:p>
          <a:p>
            <a:pPr algn="ctr"/>
            <a:r>
              <a:rPr lang="en-US" altLang="zh-CN" sz="2200" dirty="0">
                <a:solidFill>
                  <a:srgbClr val="000000"/>
                </a:solidFill>
                <a:latin typeface="Times New Roman"/>
                <a:ea typeface="Times New Roman"/>
              </a:rPr>
              <a:t> B. Software Setup</a:t>
            </a:r>
          </a:p>
          <a:p>
            <a:pPr>
              <a:lnSpc>
                <a:spcPct val="100000"/>
              </a:lnSpc>
            </a:pPr>
            <a:r>
              <a:rPr lang="en-US" altLang="zh-CN" sz="2200" dirty="0">
                <a:solidFill>
                  <a:srgbClr val="000000"/>
                </a:solidFill>
                <a:latin typeface="Times New Roman"/>
                <a:ea typeface="Times New Roman"/>
              </a:rPr>
              <a:t>The software setup in this project is as follow. First, we install ROS on NUC. Then install </a:t>
            </a:r>
            <a:r>
              <a:rPr lang="en-US" altLang="zh-CN" sz="2200" dirty="0" err="1">
                <a:solidFill>
                  <a:srgbClr val="000000"/>
                </a:solidFill>
                <a:latin typeface="Times New Roman"/>
                <a:ea typeface="Times New Roman"/>
              </a:rPr>
              <a:t>RosAria</a:t>
            </a:r>
            <a:r>
              <a:rPr lang="en-US" altLang="zh-CN" sz="2200" dirty="0">
                <a:solidFill>
                  <a:srgbClr val="000000"/>
                </a:solidFill>
                <a:latin typeface="Times New Roman"/>
                <a:ea typeface="Times New Roman"/>
              </a:rPr>
              <a:t>, </a:t>
            </a:r>
          </a:p>
          <a:p>
            <a:pPr>
              <a:lnSpc>
                <a:spcPct val="100000"/>
              </a:lnSpc>
            </a:pPr>
            <a:r>
              <a:rPr lang="en-US" altLang="zh-CN" sz="2200" dirty="0" err="1">
                <a:solidFill>
                  <a:srgbClr val="000000"/>
                </a:solidFill>
                <a:latin typeface="Times New Roman"/>
                <a:ea typeface="Times New Roman"/>
              </a:rPr>
              <a:t>urg_node</a:t>
            </a:r>
            <a:r>
              <a:rPr lang="en-US" altLang="zh-CN" sz="2200" dirty="0">
                <a:solidFill>
                  <a:srgbClr val="000000"/>
                </a:solidFill>
                <a:latin typeface="Times New Roman"/>
                <a:ea typeface="Times New Roman"/>
              </a:rPr>
              <a:t>, </a:t>
            </a:r>
            <a:r>
              <a:rPr lang="en-US" altLang="zh-CN" sz="2200" dirty="0" err="1">
                <a:solidFill>
                  <a:srgbClr val="000000"/>
                </a:solidFill>
                <a:latin typeface="Times New Roman"/>
                <a:ea typeface="Times New Roman"/>
              </a:rPr>
              <a:t>gmapping</a:t>
            </a:r>
            <a:r>
              <a:rPr lang="en-US" altLang="zh-CN" sz="2200" dirty="0">
                <a:solidFill>
                  <a:srgbClr val="000000"/>
                </a:solidFill>
                <a:latin typeface="Times New Roman"/>
                <a:ea typeface="Times New Roman"/>
              </a:rPr>
              <a:t>, and navigation packages. In the following sub-sections, detailed instruction is </a:t>
            </a:r>
          </a:p>
          <a:p>
            <a:pPr>
              <a:lnSpc>
                <a:spcPct val="100000"/>
              </a:lnSpc>
            </a:pPr>
            <a:r>
              <a:rPr lang="en-US" altLang="zh-CN" sz="2200" dirty="0">
                <a:solidFill>
                  <a:srgbClr val="000000"/>
                </a:solidFill>
                <a:latin typeface="Times New Roman"/>
                <a:ea typeface="Times New Roman"/>
              </a:rPr>
              <a:t>provided for every step.</a:t>
            </a:r>
          </a:p>
          <a:p>
            <a:pPr>
              <a:lnSpc>
                <a:spcPct val="100000"/>
              </a:lnSpc>
            </a:pPr>
            <a:r>
              <a:rPr lang="en-US" altLang="zh-CN" sz="2200" dirty="0">
                <a:solidFill>
                  <a:srgbClr val="000000"/>
                </a:solidFill>
                <a:latin typeface="Times New Roman"/>
                <a:ea typeface="Times New Roman"/>
              </a:rPr>
              <a:t>1.ROS</a:t>
            </a:r>
          </a:p>
          <a:p>
            <a:pPr>
              <a:lnSpc>
                <a:spcPct val="100000"/>
              </a:lnSpc>
            </a:pPr>
            <a:r>
              <a:rPr lang="en-US" altLang="zh-CN" sz="2200" dirty="0">
                <a:solidFill>
                  <a:srgbClr val="000000"/>
                </a:solidFill>
                <a:latin typeface="Times New Roman"/>
                <a:ea typeface="Times New Roman"/>
              </a:rPr>
              <a:t>1.1 To install ROS Indigo on Ubuntu 14.04, you </a:t>
            </a:r>
            <a:r>
              <a:rPr lang="en-US" altLang="zh-CN" sz="2200" dirty="0" smtClean="0">
                <a:solidFill>
                  <a:srgbClr val="000000"/>
                </a:solidFill>
                <a:latin typeface="Times New Roman"/>
                <a:ea typeface="Times New Roman"/>
              </a:rPr>
              <a:t>need to </a:t>
            </a:r>
            <a:r>
              <a:rPr lang="en-US" altLang="zh-CN" sz="2200" dirty="0">
                <a:solidFill>
                  <a:srgbClr val="000000"/>
                </a:solidFill>
                <a:latin typeface="Times New Roman"/>
                <a:ea typeface="Times New Roman"/>
              </a:rPr>
              <a:t>1) setup your sources list, 2) set up your keys, </a:t>
            </a:r>
            <a:r>
              <a:rPr lang="en-US" altLang="zh-CN" sz="2200" dirty="0" smtClean="0">
                <a:solidFill>
                  <a:srgbClr val="000000"/>
                </a:solidFill>
                <a:latin typeface="Times New Roman"/>
                <a:ea typeface="Times New Roman"/>
              </a:rPr>
              <a:t>3</a:t>
            </a:r>
            <a:r>
              <a:rPr lang="en-US" altLang="zh-CN" sz="2200" dirty="0">
                <a:solidFill>
                  <a:srgbClr val="000000"/>
                </a:solidFill>
                <a:latin typeface="Times New Roman"/>
                <a:ea typeface="Times New Roman"/>
              </a:rPr>
              <a:t>) install ROS desktop full version, 4) initialize </a:t>
            </a:r>
            <a:r>
              <a:rPr lang="en-US" altLang="zh-CN" sz="2200" dirty="0" err="1" smtClean="0">
                <a:solidFill>
                  <a:srgbClr val="000000"/>
                </a:solidFill>
                <a:latin typeface="Times New Roman"/>
                <a:ea typeface="Times New Roman"/>
              </a:rPr>
              <a:t>Rosdep</a:t>
            </a:r>
            <a:r>
              <a:rPr lang="en-US" altLang="zh-CN" sz="2200" dirty="0" smtClean="0">
                <a:solidFill>
                  <a:srgbClr val="000000"/>
                </a:solidFill>
                <a:latin typeface="Times New Roman"/>
                <a:ea typeface="Times New Roman"/>
              </a:rPr>
              <a:t> and </a:t>
            </a:r>
            <a:r>
              <a:rPr lang="en-US" altLang="zh-CN" sz="2200" dirty="0">
                <a:solidFill>
                  <a:srgbClr val="000000"/>
                </a:solidFill>
                <a:latin typeface="Times New Roman"/>
                <a:ea typeface="Times New Roman"/>
              </a:rPr>
              <a:t>5) setup the </a:t>
            </a:r>
            <a:r>
              <a:rPr lang="en-US" altLang="zh-CN" sz="2200" dirty="0" smtClean="0">
                <a:solidFill>
                  <a:srgbClr val="000000"/>
                </a:solidFill>
                <a:latin typeface="Times New Roman"/>
                <a:ea typeface="Times New Roman"/>
              </a:rPr>
              <a:t>environment.</a:t>
            </a:r>
          </a:p>
          <a:p>
            <a:pPr>
              <a:lnSpc>
                <a:spcPct val="100000"/>
              </a:lnSpc>
            </a:pPr>
            <a:r>
              <a:rPr lang="en-US" altLang="zh-CN" sz="2200" dirty="0" smtClean="0">
                <a:solidFill>
                  <a:srgbClr val="000000"/>
                </a:solidFill>
                <a:latin typeface="Times New Roman"/>
                <a:ea typeface="Times New Roman"/>
              </a:rPr>
              <a:t>1.2 </a:t>
            </a:r>
            <a:r>
              <a:rPr lang="en-US" altLang="zh-CN" sz="2200" dirty="0">
                <a:solidFill>
                  <a:srgbClr val="000000"/>
                </a:solidFill>
                <a:latin typeface="Times New Roman"/>
                <a:ea typeface="Times New Roman"/>
              </a:rPr>
              <a:t>Creating an Environment – </a:t>
            </a:r>
            <a:r>
              <a:rPr lang="en-US" altLang="zh-CN" sz="2200" dirty="0" smtClean="0">
                <a:solidFill>
                  <a:srgbClr val="000000"/>
                </a:solidFill>
                <a:latin typeface="Times New Roman"/>
                <a:ea typeface="Times New Roman"/>
              </a:rPr>
              <a:t>ROS. To </a:t>
            </a:r>
            <a:r>
              <a:rPr lang="en-US" altLang="zh-CN" sz="2200" dirty="0">
                <a:solidFill>
                  <a:srgbClr val="000000"/>
                </a:solidFill>
                <a:latin typeface="Times New Roman"/>
                <a:ea typeface="Times New Roman"/>
              </a:rPr>
              <a:t>create the workspace for the ROS, you need to 1) set up your shell environment, 2) create a catkin workspace, 3) change the working directory to the </a:t>
            </a:r>
            <a:r>
              <a:rPr lang="en-US" altLang="zh-CN" sz="2200" dirty="0" err="1">
                <a:solidFill>
                  <a:srgbClr val="000000"/>
                </a:solidFill>
                <a:latin typeface="Times New Roman"/>
                <a:ea typeface="Times New Roman"/>
              </a:rPr>
              <a:t>src</a:t>
            </a:r>
            <a:r>
              <a:rPr lang="en-US" altLang="zh-CN" sz="2200" dirty="0">
                <a:solidFill>
                  <a:srgbClr val="000000"/>
                </a:solidFill>
                <a:latin typeface="Times New Roman"/>
                <a:ea typeface="Times New Roman"/>
              </a:rPr>
              <a:t> folder, 4) initialize the workspace, 5) execute the build command, and 6) source the special </a:t>
            </a:r>
            <a:r>
              <a:rPr lang="en-US" altLang="zh-CN" sz="2200" dirty="0" err="1">
                <a:solidFill>
                  <a:srgbClr val="000000"/>
                </a:solidFill>
                <a:latin typeface="Times New Roman"/>
                <a:ea typeface="Times New Roman"/>
              </a:rPr>
              <a:t>setup.bash</a:t>
            </a:r>
            <a:r>
              <a:rPr lang="en-US" altLang="zh-CN" sz="2200" dirty="0">
                <a:solidFill>
                  <a:srgbClr val="000000"/>
                </a:solidFill>
                <a:latin typeface="Times New Roman"/>
                <a:ea typeface="Times New Roman"/>
              </a:rPr>
              <a:t> script.</a:t>
            </a:r>
          </a:p>
          <a:p>
            <a:pPr>
              <a:lnSpc>
                <a:spcPct val="100000"/>
              </a:lnSpc>
            </a:pPr>
            <a:r>
              <a:rPr lang="en-US" altLang="zh-CN" sz="2200" dirty="0" smtClean="0">
                <a:solidFill>
                  <a:srgbClr val="000000"/>
                </a:solidFill>
                <a:latin typeface="Times New Roman"/>
                <a:ea typeface="Times New Roman"/>
              </a:rPr>
              <a:t>2</a:t>
            </a:r>
            <a:r>
              <a:rPr lang="en-US" altLang="zh-CN" sz="2200" dirty="0">
                <a:solidFill>
                  <a:srgbClr val="000000"/>
                </a:solidFill>
                <a:latin typeface="Times New Roman"/>
                <a:ea typeface="Times New Roman"/>
              </a:rPr>
              <a:t>. </a:t>
            </a:r>
            <a:r>
              <a:rPr lang="en-US" altLang="zh-CN" sz="2200" dirty="0" err="1">
                <a:solidFill>
                  <a:srgbClr val="000000"/>
                </a:solidFill>
                <a:latin typeface="Times New Roman"/>
                <a:ea typeface="Times New Roman"/>
              </a:rPr>
              <a:t>RosAria</a:t>
            </a:r>
            <a:endParaRPr lang="en-US" altLang="zh-CN" sz="2200" dirty="0">
              <a:solidFill>
                <a:srgbClr val="000000"/>
              </a:solidFill>
              <a:latin typeface="Times New Roman"/>
              <a:ea typeface="Times New Roman"/>
            </a:endParaRPr>
          </a:p>
          <a:p>
            <a:pPr>
              <a:lnSpc>
                <a:spcPct val="100000"/>
              </a:lnSpc>
            </a:pPr>
            <a:r>
              <a:rPr lang="en-US" altLang="zh-CN" sz="2200" dirty="0">
                <a:solidFill>
                  <a:srgbClr val="000000"/>
                </a:solidFill>
                <a:latin typeface="Times New Roman"/>
                <a:ea typeface="Times New Roman"/>
              </a:rPr>
              <a:t>2.1 To install the </a:t>
            </a:r>
            <a:r>
              <a:rPr lang="en-US" altLang="zh-CN" sz="2200" dirty="0" err="1">
                <a:solidFill>
                  <a:srgbClr val="000000"/>
                </a:solidFill>
                <a:latin typeface="Times New Roman"/>
                <a:ea typeface="Times New Roman"/>
              </a:rPr>
              <a:t>RosAria</a:t>
            </a:r>
            <a:r>
              <a:rPr lang="en-US" altLang="zh-CN" sz="2200" dirty="0">
                <a:solidFill>
                  <a:srgbClr val="000000"/>
                </a:solidFill>
                <a:latin typeface="Times New Roman"/>
                <a:ea typeface="Times New Roman"/>
              </a:rPr>
              <a:t>, you need to 1) add </a:t>
            </a:r>
            <a:r>
              <a:rPr lang="en-US" altLang="zh-CN" sz="2200" dirty="0" err="1">
                <a:solidFill>
                  <a:srgbClr val="000000"/>
                </a:solidFill>
                <a:latin typeface="Times New Roman"/>
                <a:ea typeface="Times New Roman"/>
              </a:rPr>
              <a:t>RosAria</a:t>
            </a:r>
            <a:r>
              <a:rPr lang="en-US" altLang="zh-CN" sz="2200" dirty="0">
                <a:solidFill>
                  <a:srgbClr val="000000"/>
                </a:solidFill>
                <a:latin typeface="Times New Roman"/>
                <a:ea typeface="Times New Roman"/>
              </a:rPr>
              <a:t> package to the workspace, 2) install ARIA and build </a:t>
            </a:r>
            <a:r>
              <a:rPr lang="en-US" altLang="zh-CN" sz="2200" dirty="0" err="1">
                <a:solidFill>
                  <a:srgbClr val="000000"/>
                </a:solidFill>
                <a:latin typeface="Times New Roman"/>
                <a:ea typeface="Times New Roman"/>
              </a:rPr>
              <a:t>RosAria</a:t>
            </a:r>
            <a:r>
              <a:rPr lang="en-US" altLang="zh-CN" sz="2200" dirty="0">
                <a:solidFill>
                  <a:srgbClr val="000000"/>
                </a:solidFill>
                <a:latin typeface="Times New Roman"/>
                <a:ea typeface="Times New Roman"/>
              </a:rPr>
              <a:t>. </a:t>
            </a:r>
            <a:r>
              <a:rPr lang="en-US" altLang="zh-CN" sz="2200" dirty="0" smtClean="0">
                <a:solidFill>
                  <a:srgbClr val="000000"/>
                </a:solidFill>
                <a:latin typeface="Times New Roman"/>
                <a:ea typeface="Times New Roman"/>
              </a:rPr>
              <a:t>To </a:t>
            </a:r>
            <a:r>
              <a:rPr lang="en-US" altLang="zh-CN" sz="2200" dirty="0">
                <a:solidFill>
                  <a:srgbClr val="000000"/>
                </a:solidFill>
                <a:latin typeface="Times New Roman"/>
                <a:ea typeface="Times New Roman"/>
              </a:rPr>
              <a:t>update the ARIA, you need to 1) rebuild ARIA, 2) check the version and update it, and then 3) build </a:t>
            </a:r>
            <a:r>
              <a:rPr lang="en-US" altLang="zh-CN" sz="2200" dirty="0" err="1">
                <a:solidFill>
                  <a:srgbClr val="000000"/>
                </a:solidFill>
                <a:latin typeface="Times New Roman"/>
                <a:ea typeface="Times New Roman"/>
              </a:rPr>
              <a:t>rosaria</a:t>
            </a:r>
            <a:r>
              <a:rPr lang="en-US" altLang="zh-CN" sz="2200" dirty="0">
                <a:solidFill>
                  <a:srgbClr val="000000"/>
                </a:solidFill>
                <a:latin typeface="Times New Roman"/>
                <a:ea typeface="Times New Roman"/>
              </a:rPr>
              <a:t>.</a:t>
            </a:r>
          </a:p>
          <a:p>
            <a:pPr algn="just">
              <a:lnSpc>
                <a:spcPct val="100000"/>
              </a:lnSpc>
            </a:pPr>
            <a:r>
              <a:rPr lang="en-US" sz="2200" dirty="0" smtClean="0">
                <a:solidFill>
                  <a:srgbClr val="000000"/>
                </a:solidFill>
                <a:latin typeface="Times New Roman"/>
                <a:ea typeface="Times New Roman"/>
              </a:rPr>
              <a:t>2.2 </a:t>
            </a:r>
            <a:r>
              <a:rPr lang="en-US" sz="2200" dirty="0" err="1">
                <a:solidFill>
                  <a:srgbClr val="000000"/>
                </a:solidFill>
                <a:latin typeface="Times New Roman"/>
                <a:ea typeface="Times New Roman"/>
              </a:rPr>
              <a:t>RosAria</a:t>
            </a:r>
            <a:r>
              <a:rPr lang="en-US" sz="2200" dirty="0">
                <a:solidFill>
                  <a:srgbClr val="000000"/>
                </a:solidFill>
                <a:latin typeface="Times New Roman"/>
                <a:ea typeface="Times New Roman"/>
              </a:rPr>
              <a:t> </a:t>
            </a:r>
            <a:r>
              <a:rPr lang="en-US" sz="2200" dirty="0" smtClean="0">
                <a:solidFill>
                  <a:srgbClr val="000000"/>
                </a:solidFill>
                <a:latin typeface="Times New Roman"/>
                <a:ea typeface="Times New Roman"/>
              </a:rPr>
              <a:t>Execution. 1</a:t>
            </a:r>
            <a:r>
              <a:rPr lang="en-US" sz="2200" dirty="0">
                <a:solidFill>
                  <a:srgbClr val="000000"/>
                </a:solidFill>
                <a:latin typeface="Times New Roman"/>
                <a:ea typeface="Times New Roman"/>
              </a:rPr>
              <a:t>) Run ROSCORE, 2) run the </a:t>
            </a:r>
            <a:r>
              <a:rPr lang="en-US" sz="2200" dirty="0" err="1">
                <a:solidFill>
                  <a:srgbClr val="000000"/>
                </a:solidFill>
                <a:latin typeface="Times New Roman"/>
                <a:ea typeface="Times New Roman"/>
              </a:rPr>
              <a:t>RosAria</a:t>
            </a:r>
            <a:r>
              <a:rPr lang="en-US" sz="2200" dirty="0">
                <a:solidFill>
                  <a:srgbClr val="000000"/>
                </a:solidFill>
                <a:latin typeface="Times New Roman"/>
                <a:ea typeface="Times New Roman"/>
              </a:rPr>
              <a:t> node, </a:t>
            </a:r>
            <a:r>
              <a:rPr lang="en-US" sz="2200" dirty="0" smtClean="0">
                <a:solidFill>
                  <a:srgbClr val="000000"/>
                </a:solidFill>
                <a:latin typeface="Times New Roman"/>
                <a:ea typeface="Times New Roman"/>
              </a:rPr>
              <a:t>3</a:t>
            </a:r>
            <a:r>
              <a:rPr lang="en-US" sz="2200" dirty="0">
                <a:solidFill>
                  <a:srgbClr val="000000"/>
                </a:solidFill>
                <a:latin typeface="Times New Roman"/>
                <a:ea typeface="Times New Roman"/>
              </a:rPr>
              <a:t>) get the IP address of the host computer, 4) </a:t>
            </a:r>
            <a:r>
              <a:rPr lang="en-US" sz="2200" dirty="0" err="1">
                <a:solidFill>
                  <a:srgbClr val="000000"/>
                </a:solidFill>
                <a:latin typeface="Times New Roman"/>
                <a:ea typeface="Times New Roman"/>
              </a:rPr>
              <a:t>RosAria</a:t>
            </a:r>
            <a:r>
              <a:rPr lang="en-US" sz="2200" dirty="0">
                <a:solidFill>
                  <a:srgbClr val="000000"/>
                </a:solidFill>
                <a:latin typeface="Times New Roman"/>
                <a:ea typeface="Times New Roman"/>
              </a:rPr>
              <a:t> Parameters, 5) establish communication with </a:t>
            </a:r>
            <a:r>
              <a:rPr lang="en-US" sz="2200" dirty="0" smtClean="0">
                <a:solidFill>
                  <a:srgbClr val="000000"/>
                </a:solidFill>
                <a:latin typeface="Times New Roman"/>
                <a:ea typeface="Times New Roman"/>
              </a:rPr>
              <a:t>pioneer. After </a:t>
            </a:r>
            <a:r>
              <a:rPr lang="en-US" sz="2200" dirty="0">
                <a:solidFill>
                  <a:srgbClr val="000000"/>
                </a:solidFill>
                <a:latin typeface="Times New Roman"/>
                <a:ea typeface="Times New Roman"/>
              </a:rPr>
              <a:t>running </a:t>
            </a:r>
            <a:r>
              <a:rPr lang="en-US" sz="2200" dirty="0" err="1">
                <a:solidFill>
                  <a:srgbClr val="000000"/>
                </a:solidFill>
                <a:latin typeface="Times New Roman"/>
                <a:ea typeface="Times New Roman"/>
              </a:rPr>
              <a:t>ifconfig</a:t>
            </a:r>
            <a:r>
              <a:rPr lang="en-US" sz="2200" dirty="0">
                <a:solidFill>
                  <a:srgbClr val="000000"/>
                </a:solidFill>
                <a:latin typeface="Times New Roman"/>
                <a:ea typeface="Times New Roman"/>
              </a:rPr>
              <a:t> command, we use the reported IP-address in exporting our ROS_IP.</a:t>
            </a:r>
          </a:p>
          <a:p>
            <a:pPr algn="just">
              <a:lnSpc>
                <a:spcPct val="100000"/>
              </a:lnSpc>
            </a:pPr>
            <a:r>
              <a:rPr lang="en-US" sz="2200" dirty="0">
                <a:solidFill>
                  <a:srgbClr val="000000"/>
                </a:solidFill>
                <a:latin typeface="Times New Roman"/>
                <a:ea typeface="Times New Roman"/>
              </a:rPr>
              <a:t>2.3 Executing Client </a:t>
            </a:r>
            <a:r>
              <a:rPr lang="en-US" sz="2200" dirty="0" smtClean="0">
                <a:solidFill>
                  <a:srgbClr val="000000"/>
                </a:solidFill>
                <a:latin typeface="Times New Roman"/>
                <a:ea typeface="Times New Roman"/>
              </a:rPr>
              <a:t>Programs. To </a:t>
            </a:r>
            <a:r>
              <a:rPr lang="en-US" sz="2200" dirty="0">
                <a:solidFill>
                  <a:srgbClr val="000000"/>
                </a:solidFill>
                <a:latin typeface="Times New Roman"/>
                <a:ea typeface="Times New Roman"/>
              </a:rPr>
              <a:t>run the client programs, you need to 1) download the software, 2) run the client program.</a:t>
            </a:r>
          </a:p>
          <a:p>
            <a:pPr algn="just">
              <a:lnSpc>
                <a:spcPct val="100000"/>
              </a:lnSpc>
            </a:pPr>
            <a:r>
              <a:rPr lang="en-US" sz="2200" dirty="0" smtClean="0">
                <a:solidFill>
                  <a:srgbClr val="000000"/>
                </a:solidFill>
                <a:latin typeface="Times New Roman"/>
                <a:ea typeface="Times New Roman"/>
              </a:rPr>
              <a:t>3</a:t>
            </a:r>
            <a:r>
              <a:rPr lang="en-US" sz="2200" dirty="0">
                <a:solidFill>
                  <a:srgbClr val="000000"/>
                </a:solidFill>
                <a:latin typeface="Times New Roman"/>
                <a:ea typeface="Times New Roman"/>
              </a:rPr>
              <a:t>. </a:t>
            </a:r>
            <a:r>
              <a:rPr lang="en-US" sz="2200" dirty="0" err="1">
                <a:solidFill>
                  <a:srgbClr val="000000"/>
                </a:solidFill>
                <a:latin typeface="Times New Roman"/>
                <a:ea typeface="Times New Roman"/>
              </a:rPr>
              <a:t>Urg</a:t>
            </a:r>
            <a:r>
              <a:rPr lang="en-US" sz="2200" dirty="0">
                <a:solidFill>
                  <a:srgbClr val="000000"/>
                </a:solidFill>
                <a:latin typeface="Times New Roman"/>
                <a:ea typeface="Times New Roman"/>
              </a:rPr>
              <a:t> Node</a:t>
            </a:r>
          </a:p>
          <a:p>
            <a:pPr algn="just">
              <a:lnSpc>
                <a:spcPct val="100000"/>
              </a:lnSpc>
            </a:pPr>
            <a:r>
              <a:rPr lang="en-US" sz="2200" dirty="0">
                <a:solidFill>
                  <a:srgbClr val="000000"/>
                </a:solidFill>
                <a:latin typeface="Times New Roman"/>
                <a:ea typeface="Times New Roman"/>
              </a:rPr>
              <a:t>3.1 To create the connection of the Hokuyo to the computer through </a:t>
            </a:r>
            <a:r>
              <a:rPr lang="en-US" sz="2200" dirty="0" err="1">
                <a:solidFill>
                  <a:srgbClr val="000000"/>
                </a:solidFill>
                <a:latin typeface="Times New Roman"/>
                <a:ea typeface="Times New Roman"/>
              </a:rPr>
              <a:t>Urg</a:t>
            </a:r>
            <a:r>
              <a:rPr lang="en-US" sz="2200" dirty="0">
                <a:solidFill>
                  <a:srgbClr val="000000"/>
                </a:solidFill>
                <a:latin typeface="Times New Roman"/>
                <a:ea typeface="Times New Roman"/>
              </a:rPr>
              <a:t> Node, you need to clone the </a:t>
            </a:r>
            <a:r>
              <a:rPr lang="en-US" sz="2200" dirty="0" err="1">
                <a:solidFill>
                  <a:srgbClr val="000000"/>
                </a:solidFill>
                <a:latin typeface="Times New Roman"/>
                <a:ea typeface="Times New Roman"/>
              </a:rPr>
              <a:t>urg_node</a:t>
            </a:r>
            <a:r>
              <a:rPr lang="en-US" sz="2200" dirty="0">
                <a:solidFill>
                  <a:srgbClr val="000000"/>
                </a:solidFill>
                <a:latin typeface="Times New Roman"/>
                <a:ea typeface="Times New Roman"/>
              </a:rPr>
              <a:t> in your source directory. Note that you need to update the details in the launch file of </a:t>
            </a:r>
            <a:r>
              <a:rPr lang="en-US" sz="2200" dirty="0" err="1">
                <a:solidFill>
                  <a:srgbClr val="000000"/>
                </a:solidFill>
                <a:latin typeface="Times New Roman"/>
                <a:ea typeface="Times New Roman"/>
              </a:rPr>
              <a:t>urg_node</a:t>
            </a:r>
            <a:r>
              <a:rPr lang="en-US" sz="2200" dirty="0">
                <a:solidFill>
                  <a:srgbClr val="000000"/>
                </a:solidFill>
                <a:latin typeface="Times New Roman"/>
                <a:ea typeface="Times New Roman"/>
              </a:rPr>
              <a:t>, and network setting of the Ethernet port of the computer.</a:t>
            </a:r>
          </a:p>
          <a:p>
            <a:pPr algn="just">
              <a:lnSpc>
                <a:spcPct val="100000"/>
              </a:lnSpc>
            </a:pPr>
            <a:r>
              <a:rPr lang="en-US" altLang="zh-CN" sz="2200" dirty="0" smtClean="0">
                <a:solidFill>
                  <a:srgbClr val="000000"/>
                </a:solidFill>
                <a:latin typeface="Times New Roman"/>
                <a:ea typeface="Times New Roman"/>
              </a:rPr>
              <a:t>3.2 </a:t>
            </a:r>
            <a:r>
              <a:rPr lang="en-US" altLang="zh-CN" sz="2200" dirty="0">
                <a:solidFill>
                  <a:srgbClr val="000000"/>
                </a:solidFill>
                <a:latin typeface="Times New Roman"/>
                <a:ea typeface="Times New Roman"/>
              </a:rPr>
              <a:t>run the </a:t>
            </a:r>
            <a:r>
              <a:rPr lang="en-US" altLang="zh-CN" sz="2200" dirty="0" err="1" smtClean="0">
                <a:solidFill>
                  <a:srgbClr val="000000"/>
                </a:solidFill>
                <a:latin typeface="Times New Roman"/>
                <a:ea typeface="Times New Roman"/>
              </a:rPr>
              <a:t>urg_node</a:t>
            </a:r>
            <a:r>
              <a:rPr lang="en-US" altLang="zh-CN" sz="2200" dirty="0" smtClean="0">
                <a:solidFill>
                  <a:srgbClr val="000000"/>
                </a:solidFill>
                <a:latin typeface="Times New Roman"/>
                <a:ea typeface="Times New Roman"/>
              </a:rPr>
              <a:t>. To </a:t>
            </a:r>
            <a:r>
              <a:rPr lang="en-US" altLang="zh-CN" sz="2200" dirty="0">
                <a:solidFill>
                  <a:srgbClr val="000000"/>
                </a:solidFill>
                <a:latin typeface="Times New Roman"/>
                <a:ea typeface="Times New Roman"/>
              </a:rPr>
              <a:t>run the </a:t>
            </a:r>
            <a:r>
              <a:rPr lang="en-US" altLang="zh-CN" sz="2200" dirty="0" err="1">
                <a:solidFill>
                  <a:srgbClr val="000000"/>
                </a:solidFill>
                <a:latin typeface="Times New Roman"/>
                <a:ea typeface="Times New Roman"/>
              </a:rPr>
              <a:t>urg_node</a:t>
            </a:r>
            <a:r>
              <a:rPr lang="en-US" altLang="zh-CN" sz="2200" dirty="0">
                <a:solidFill>
                  <a:srgbClr val="000000"/>
                </a:solidFill>
                <a:latin typeface="Times New Roman"/>
                <a:ea typeface="Times New Roman"/>
              </a:rPr>
              <a:t>, you need to 1) connect the Hokuyo to the computer, 2) open the </a:t>
            </a:r>
            <a:r>
              <a:rPr lang="en-US" altLang="zh-CN" sz="2200" dirty="0" err="1">
                <a:solidFill>
                  <a:srgbClr val="000000"/>
                </a:solidFill>
                <a:latin typeface="Times New Roman"/>
                <a:ea typeface="Times New Roman"/>
              </a:rPr>
              <a:t>rviz</a:t>
            </a:r>
            <a:r>
              <a:rPr lang="en-US" altLang="zh-CN" sz="2200" dirty="0">
                <a:solidFill>
                  <a:srgbClr val="000000"/>
                </a:solidFill>
                <a:latin typeface="Times New Roman"/>
                <a:ea typeface="Times New Roman"/>
              </a:rPr>
              <a:t>, 3) add the </a:t>
            </a:r>
            <a:r>
              <a:rPr lang="en-US" altLang="zh-CN" sz="2200" dirty="0" err="1">
                <a:solidFill>
                  <a:srgbClr val="000000"/>
                </a:solidFill>
                <a:latin typeface="Times New Roman"/>
                <a:ea typeface="Times New Roman"/>
              </a:rPr>
              <a:t>laserScan</a:t>
            </a:r>
            <a:r>
              <a:rPr lang="en-US" altLang="zh-CN" sz="2200" dirty="0">
                <a:solidFill>
                  <a:srgbClr val="000000"/>
                </a:solidFill>
                <a:latin typeface="Times New Roman"/>
                <a:ea typeface="Times New Roman"/>
              </a:rPr>
              <a:t> in the display </a:t>
            </a:r>
            <a:r>
              <a:rPr lang="en-US" altLang="zh-CN" sz="2200" dirty="0" smtClean="0">
                <a:solidFill>
                  <a:srgbClr val="000000"/>
                </a:solidFill>
                <a:latin typeface="Times New Roman"/>
                <a:ea typeface="Times New Roman"/>
              </a:rPr>
              <a:t>type.</a:t>
            </a:r>
            <a:r>
              <a:rPr lang="zh-CN" altLang="en-US" sz="2200" dirty="0" smtClean="0">
                <a:solidFill>
                  <a:srgbClr val="000000"/>
                </a:solidFill>
                <a:latin typeface="Times New Roman"/>
                <a:ea typeface="Times New Roman"/>
              </a:rPr>
              <a:t> </a:t>
            </a:r>
            <a:r>
              <a:rPr lang="en-US" altLang="zh-CN" sz="2200" dirty="0" smtClean="0">
                <a:solidFill>
                  <a:srgbClr val="000000"/>
                </a:solidFill>
                <a:latin typeface="Times New Roman"/>
                <a:ea typeface="Times New Roman"/>
              </a:rPr>
              <a:t>Figure2 </a:t>
            </a:r>
            <a:r>
              <a:rPr lang="en-US" altLang="zh-CN" sz="2200" dirty="0">
                <a:solidFill>
                  <a:srgbClr val="000000"/>
                </a:solidFill>
                <a:latin typeface="Times New Roman"/>
                <a:ea typeface="Times New Roman"/>
              </a:rPr>
              <a:t>is a picture in the Rviz.</a:t>
            </a:r>
          </a:p>
          <a:p>
            <a:pPr algn="just">
              <a:lnSpc>
                <a:spcPct val="100000"/>
              </a:lnSpc>
            </a:pPr>
            <a:r>
              <a:rPr lang="en-US" altLang="zh-CN" sz="2200" dirty="0">
                <a:solidFill>
                  <a:srgbClr val="000000"/>
                </a:solidFill>
                <a:latin typeface="Times New Roman"/>
                <a:ea typeface="Times New Roman"/>
              </a:rPr>
              <a:t>4. </a:t>
            </a:r>
            <a:r>
              <a:rPr lang="en-US" altLang="zh-CN" sz="2200" dirty="0" err="1" smtClean="0">
                <a:solidFill>
                  <a:srgbClr val="000000"/>
                </a:solidFill>
                <a:latin typeface="Times New Roman"/>
                <a:ea typeface="Times New Roman"/>
              </a:rPr>
              <a:t>Gmapping</a:t>
            </a:r>
            <a:endParaRPr lang="en-US" altLang="zh-CN" sz="2200" dirty="0">
              <a:solidFill>
                <a:srgbClr val="000000"/>
              </a:solidFill>
              <a:latin typeface="Times New Roman"/>
              <a:ea typeface="Times New Roman"/>
            </a:endParaRPr>
          </a:p>
          <a:p>
            <a:pPr algn="just">
              <a:lnSpc>
                <a:spcPct val="100000"/>
              </a:lnSpc>
            </a:pPr>
            <a:r>
              <a:rPr lang="en-US" altLang="zh-CN" sz="2200" dirty="0" err="1" smtClean="0">
                <a:solidFill>
                  <a:srgbClr val="000000"/>
                </a:solidFill>
                <a:latin typeface="Times New Roman"/>
                <a:ea typeface="Times New Roman"/>
              </a:rPr>
              <a:t>slam_gmapping（Simultaneous</a:t>
            </a:r>
            <a:r>
              <a:rPr lang="en-US" altLang="zh-CN" sz="2200" dirty="0" smtClean="0">
                <a:solidFill>
                  <a:srgbClr val="000000"/>
                </a:solidFill>
                <a:latin typeface="Times New Roman"/>
                <a:ea typeface="Times New Roman"/>
              </a:rPr>
              <a:t> </a:t>
            </a:r>
            <a:r>
              <a:rPr lang="en-US" altLang="zh-CN" sz="2200" dirty="0">
                <a:solidFill>
                  <a:srgbClr val="000000"/>
                </a:solidFill>
                <a:latin typeface="Times New Roman"/>
                <a:ea typeface="Times New Roman"/>
              </a:rPr>
              <a:t>Localization and Mapping） contains a wrapper around </a:t>
            </a:r>
            <a:r>
              <a:rPr lang="en-US" altLang="zh-CN" sz="2200" dirty="0" err="1" smtClean="0">
                <a:solidFill>
                  <a:srgbClr val="000000"/>
                </a:solidFill>
                <a:latin typeface="Times New Roman"/>
                <a:ea typeface="Times New Roman"/>
              </a:rPr>
              <a:t>gmapping</a:t>
            </a:r>
            <a:r>
              <a:rPr lang="en-US" altLang="zh-CN" sz="2200" dirty="0">
                <a:solidFill>
                  <a:srgbClr val="000000"/>
                </a:solidFill>
                <a:latin typeface="Times New Roman"/>
                <a:ea typeface="Times New Roman"/>
              </a:rPr>
              <a:t> </a:t>
            </a:r>
            <a:r>
              <a:rPr lang="en-US" altLang="zh-CN" sz="2200" dirty="0" smtClean="0">
                <a:solidFill>
                  <a:srgbClr val="000000"/>
                </a:solidFill>
                <a:latin typeface="Times New Roman"/>
                <a:ea typeface="Times New Roman"/>
              </a:rPr>
              <a:t>which </a:t>
            </a:r>
            <a:r>
              <a:rPr lang="en-US" altLang="zh-CN" sz="2200" dirty="0">
                <a:solidFill>
                  <a:srgbClr val="000000"/>
                </a:solidFill>
                <a:latin typeface="Times New Roman"/>
                <a:ea typeface="Times New Roman"/>
              </a:rPr>
              <a:t>provides SLAM capabilities. </a:t>
            </a:r>
            <a:r>
              <a:rPr lang="en-US" altLang="zh-CN" sz="2200" dirty="0" err="1">
                <a:solidFill>
                  <a:srgbClr val="000000"/>
                </a:solidFill>
                <a:latin typeface="Times New Roman"/>
                <a:ea typeface="Times New Roman"/>
              </a:rPr>
              <a:t>Slam_gmapping</a:t>
            </a:r>
            <a:r>
              <a:rPr lang="en-US" altLang="zh-CN" sz="2200" dirty="0">
                <a:solidFill>
                  <a:srgbClr val="000000"/>
                </a:solidFill>
                <a:latin typeface="Times New Roman"/>
                <a:ea typeface="Times New Roman"/>
              </a:rPr>
              <a:t> can solve at the same time positioning and map construction. Using </a:t>
            </a:r>
            <a:r>
              <a:rPr lang="en-US" altLang="zh-CN" sz="2200" dirty="0" err="1">
                <a:solidFill>
                  <a:srgbClr val="000000"/>
                </a:solidFill>
                <a:latin typeface="Times New Roman"/>
                <a:ea typeface="Times New Roman"/>
              </a:rPr>
              <a:t>gmapping</a:t>
            </a:r>
            <a:r>
              <a:rPr lang="en-US" altLang="zh-CN" sz="2200" dirty="0">
                <a:solidFill>
                  <a:srgbClr val="000000"/>
                </a:solidFill>
                <a:latin typeface="Times New Roman"/>
                <a:ea typeface="Times New Roman"/>
              </a:rPr>
              <a:t>, the robot is able to locate itself and move to target positions in an unknown environment [9</a:t>
            </a:r>
            <a:r>
              <a:rPr lang="en-US" altLang="zh-CN" sz="2200" dirty="0" smtClean="0">
                <a:solidFill>
                  <a:srgbClr val="000000"/>
                </a:solidFill>
                <a:latin typeface="Times New Roman"/>
                <a:ea typeface="Times New Roman"/>
              </a:rPr>
              <a:t>]. To </a:t>
            </a:r>
            <a:r>
              <a:rPr lang="en-US" altLang="zh-CN" sz="2200" dirty="0">
                <a:solidFill>
                  <a:srgbClr val="000000"/>
                </a:solidFill>
                <a:latin typeface="Times New Roman"/>
                <a:ea typeface="Times New Roman"/>
              </a:rPr>
              <a:t>use the </a:t>
            </a:r>
            <a:r>
              <a:rPr lang="en-US" altLang="zh-CN" sz="2200" dirty="0" err="1">
                <a:solidFill>
                  <a:srgbClr val="000000"/>
                </a:solidFill>
                <a:latin typeface="Times New Roman"/>
                <a:ea typeface="Times New Roman"/>
              </a:rPr>
              <a:t>slam_gmapping</a:t>
            </a:r>
            <a:r>
              <a:rPr lang="en-US" altLang="zh-CN" sz="2200" dirty="0">
                <a:solidFill>
                  <a:srgbClr val="000000"/>
                </a:solidFill>
                <a:latin typeface="Times New Roman"/>
                <a:ea typeface="Times New Roman"/>
              </a:rPr>
              <a:t>, you need to 1) install the </a:t>
            </a:r>
            <a:r>
              <a:rPr lang="en-US" altLang="zh-CN" sz="2200" dirty="0" err="1">
                <a:solidFill>
                  <a:srgbClr val="000000"/>
                </a:solidFill>
                <a:latin typeface="Times New Roman"/>
                <a:ea typeface="Times New Roman"/>
              </a:rPr>
              <a:t>slam_gmapping</a:t>
            </a:r>
            <a:r>
              <a:rPr lang="en-US" altLang="zh-CN" sz="2200" dirty="0">
                <a:solidFill>
                  <a:srgbClr val="000000"/>
                </a:solidFill>
                <a:latin typeface="Times New Roman"/>
                <a:ea typeface="Times New Roman"/>
              </a:rPr>
              <a:t>, 2) change some data in the launch files, especially change the </a:t>
            </a:r>
            <a:r>
              <a:rPr lang="en-US" altLang="zh-CN" sz="2200" dirty="0" err="1">
                <a:solidFill>
                  <a:srgbClr val="000000"/>
                </a:solidFill>
                <a:latin typeface="Times New Roman"/>
                <a:ea typeface="Times New Roman"/>
              </a:rPr>
              <a:t>tf</a:t>
            </a:r>
            <a:r>
              <a:rPr lang="en-US" altLang="zh-CN" sz="2200" dirty="0">
                <a:solidFill>
                  <a:srgbClr val="000000"/>
                </a:solidFill>
                <a:latin typeface="Times New Roman"/>
                <a:ea typeface="Times New Roman"/>
              </a:rPr>
              <a:t> view [10], 3) connect </a:t>
            </a:r>
            <a:r>
              <a:rPr lang="en-US" altLang="zh-CN" sz="2200" dirty="0" smtClean="0">
                <a:solidFill>
                  <a:srgbClr val="000000"/>
                </a:solidFill>
                <a:latin typeface="Times New Roman"/>
                <a:ea typeface="Times New Roman"/>
              </a:rPr>
              <a:t>the pioneer </a:t>
            </a:r>
            <a:r>
              <a:rPr lang="en-US" altLang="zh-CN" sz="2200" dirty="0">
                <a:solidFill>
                  <a:srgbClr val="000000"/>
                </a:solidFill>
                <a:latin typeface="Times New Roman"/>
                <a:ea typeface="Times New Roman"/>
              </a:rPr>
              <a:t>P3-DX to the computer, 4) run the </a:t>
            </a:r>
            <a:r>
              <a:rPr lang="en-US" altLang="zh-CN" sz="2200" dirty="0" err="1">
                <a:solidFill>
                  <a:srgbClr val="000000"/>
                </a:solidFill>
                <a:latin typeface="Times New Roman"/>
                <a:ea typeface="Times New Roman"/>
              </a:rPr>
              <a:t>slam_gmapping</a:t>
            </a:r>
            <a:r>
              <a:rPr lang="en-US" altLang="zh-CN" sz="2200" dirty="0">
                <a:solidFill>
                  <a:srgbClr val="000000"/>
                </a:solidFill>
                <a:latin typeface="Times New Roman"/>
                <a:ea typeface="Times New Roman"/>
              </a:rPr>
              <a:t>, 5) open the </a:t>
            </a:r>
            <a:r>
              <a:rPr lang="en-US" altLang="zh-CN" sz="2200" dirty="0" err="1">
                <a:solidFill>
                  <a:srgbClr val="000000"/>
                </a:solidFill>
                <a:latin typeface="Times New Roman"/>
                <a:ea typeface="Times New Roman"/>
              </a:rPr>
              <a:t>rviz</a:t>
            </a:r>
            <a:r>
              <a:rPr lang="en-US" altLang="zh-CN" sz="2200" dirty="0">
                <a:solidFill>
                  <a:srgbClr val="000000"/>
                </a:solidFill>
                <a:latin typeface="Times New Roman"/>
                <a:ea typeface="Times New Roman"/>
              </a:rPr>
              <a:t>, 6) let the pioneer P3-DX run to scan the map, 7) save the map.</a:t>
            </a:r>
          </a:p>
          <a:p>
            <a:pPr algn="just">
              <a:lnSpc>
                <a:spcPct val="100000"/>
              </a:lnSpc>
            </a:pPr>
            <a:r>
              <a:rPr lang="en-US" altLang="zh-CN" sz="2200" dirty="0">
                <a:solidFill>
                  <a:srgbClr val="000000"/>
                </a:solidFill>
                <a:latin typeface="Times New Roman"/>
                <a:ea typeface="Times New Roman"/>
              </a:rPr>
              <a:t>5. Navigation</a:t>
            </a:r>
          </a:p>
          <a:p>
            <a:pPr algn="just">
              <a:lnSpc>
                <a:spcPct val="100000"/>
              </a:lnSpc>
            </a:pPr>
            <a:r>
              <a:rPr lang="en-US" altLang="zh-CN" sz="2200" dirty="0">
                <a:solidFill>
                  <a:srgbClr val="000000"/>
                </a:solidFill>
                <a:latin typeface="Times New Roman"/>
                <a:ea typeface="Times New Roman"/>
              </a:rPr>
              <a:t>Navigation package is used to calculate the velocity and the path for the pioneer P3-DX to go to the destination. When you want to use navigation, you need to 1) clone the pioneer P3-DX model to source directory, 2) install the navigation package, 3) update some of the launch files, and 4) run the navigation commands in three separate terminals.</a:t>
            </a:r>
          </a:p>
          <a:p>
            <a:pPr algn="just">
              <a:lnSpc>
                <a:spcPct val="100000"/>
              </a:lnSpc>
            </a:pPr>
            <a:r>
              <a:rPr lang="en-US" altLang="zh-CN" sz="2200" dirty="0">
                <a:solidFill>
                  <a:srgbClr val="000000"/>
                </a:solidFill>
                <a:latin typeface="Times New Roman"/>
                <a:ea typeface="Times New Roman"/>
              </a:rPr>
              <a:t>6. Kinect</a:t>
            </a:r>
          </a:p>
          <a:p>
            <a:pPr>
              <a:lnSpc>
                <a:spcPct val="100000"/>
              </a:lnSpc>
            </a:pPr>
            <a:r>
              <a:rPr lang="en-US" altLang="zh-CN" sz="2200" dirty="0">
                <a:solidFill>
                  <a:srgbClr val="000000"/>
                </a:solidFill>
                <a:latin typeface="Times New Roman"/>
                <a:ea typeface="Times New Roman"/>
              </a:rPr>
              <a:t>To create the connection of the Kinect to the </a:t>
            </a:r>
            <a:r>
              <a:rPr lang="en-US" altLang="zh-CN" sz="2200" dirty="0" smtClean="0">
                <a:solidFill>
                  <a:srgbClr val="000000"/>
                </a:solidFill>
                <a:latin typeface="Times New Roman"/>
                <a:ea typeface="Times New Roman"/>
              </a:rPr>
              <a:t>computer, next </a:t>
            </a:r>
            <a:r>
              <a:rPr lang="en-US" altLang="zh-CN" sz="2200" dirty="0">
                <a:solidFill>
                  <a:srgbClr val="000000"/>
                </a:solidFill>
                <a:latin typeface="Times New Roman"/>
                <a:ea typeface="Times New Roman"/>
              </a:rPr>
              <a:t>use iai-kinect2 and libfreenect2 package. </a:t>
            </a:r>
            <a:r>
              <a:rPr lang="en-US" altLang="zh-CN" sz="2200" dirty="0" smtClean="0">
                <a:solidFill>
                  <a:srgbClr val="000000"/>
                </a:solidFill>
                <a:latin typeface="Times New Roman"/>
                <a:ea typeface="Times New Roman"/>
              </a:rPr>
              <a:t>Kinect2 is used to </a:t>
            </a:r>
            <a:r>
              <a:rPr lang="en-US" altLang="zh-CN" sz="2200" dirty="0">
                <a:solidFill>
                  <a:srgbClr val="000000"/>
                </a:solidFill>
                <a:latin typeface="Times New Roman"/>
                <a:ea typeface="Times New Roman"/>
              </a:rPr>
              <a:t>receive the image data to distinguish the stop sign. Set the distance between the pioneer and stop sign is 0.1 meter. When the pioneer receives the data, it will go to the stop sign and stop before the the stop sign.</a:t>
            </a:r>
          </a:p>
          <a:p>
            <a:pPr algn="just">
              <a:lnSpc>
                <a:spcPct val="100000"/>
              </a:lnSpc>
            </a:pPr>
            <a:endParaRPr lang="en-US" altLang="zh-CN" sz="2200" dirty="0">
              <a:solidFill>
                <a:srgbClr val="000000"/>
              </a:solidFill>
              <a:latin typeface="Times New Roman"/>
              <a:ea typeface="Times New Roman"/>
            </a:endParaRPr>
          </a:p>
          <a:p>
            <a:pPr algn="just"/>
            <a:endParaRPr lang="en-US" sz="2200" dirty="0">
              <a:solidFill>
                <a:srgbClr val="000000"/>
              </a:solidFill>
              <a:latin typeface="Times New Roman"/>
              <a:ea typeface="Times New Roman"/>
            </a:endParaRPr>
          </a:p>
          <a:p>
            <a:pPr algn="just">
              <a:lnSpc>
                <a:spcPct val="100000"/>
              </a:lnSpc>
            </a:pPr>
            <a:endParaRPr sz="2200" dirty="0">
              <a:solidFill>
                <a:srgbClr val="000000"/>
              </a:solidFill>
              <a:latin typeface="Times New Roman"/>
              <a:ea typeface="Times New Roman"/>
            </a:endParaRPr>
          </a:p>
        </p:txBody>
      </p:sp>
      <p:sp>
        <p:nvSpPr>
          <p:cNvPr id="106" name="CustomShape 52"/>
          <p:cNvSpPr/>
          <p:nvPr/>
        </p:nvSpPr>
        <p:spPr>
          <a:xfrm>
            <a:off x="1831016" y="27904479"/>
            <a:ext cx="6005860" cy="487652"/>
          </a:xfrm>
          <a:prstGeom prst="rect">
            <a:avLst/>
          </a:prstGeom>
          <a:noFill/>
          <a:ln>
            <a:noFill/>
          </a:ln>
        </p:spPr>
        <p:txBody>
          <a:bodyPr lIns="90000" tIns="45000" rIns="90000" bIns="45000"/>
          <a:lstStyle/>
          <a:p>
            <a:pPr>
              <a:lnSpc>
                <a:spcPct val="100000"/>
              </a:lnSpc>
            </a:pPr>
            <a:r>
              <a:rPr lang="en-US" sz="2000" b="1" dirty="0">
                <a:solidFill>
                  <a:srgbClr val="000000"/>
                </a:solidFill>
                <a:latin typeface="Calibri"/>
              </a:rPr>
              <a:t>Figure 1 .</a:t>
            </a:r>
            <a:r>
              <a:rPr lang="en-US" sz="2000" dirty="0">
                <a:solidFill>
                  <a:srgbClr val="000000"/>
                </a:solidFill>
                <a:latin typeface="Calibri"/>
              </a:rPr>
              <a:t> Pioneer P3-DX with NUC, Hokuyo and Kinect</a:t>
            </a:r>
            <a:endParaRPr sz="2000" dirty="0"/>
          </a:p>
        </p:txBody>
      </p:sp>
      <p:sp>
        <p:nvSpPr>
          <p:cNvPr id="121" name="CustomShape 53"/>
          <p:cNvSpPr/>
          <p:nvPr/>
        </p:nvSpPr>
        <p:spPr>
          <a:xfrm>
            <a:off x="29175173" y="5762410"/>
            <a:ext cx="12885427" cy="16755915"/>
          </a:xfrm>
          <a:prstGeom prst="rect">
            <a:avLst/>
          </a:prstGeom>
          <a:solidFill>
            <a:srgbClr val="FFFFFF"/>
          </a:solidFill>
          <a:ln w="12600">
            <a:solidFill>
              <a:srgbClr val="376092"/>
            </a:solidFill>
            <a:round/>
          </a:ln>
        </p:spPr>
        <p:txBody>
          <a:bodyPr lIns="137160" tIns="137160" rIns="137160" bIns="137160"/>
          <a:lstStyle/>
          <a:p>
            <a:pPr algn="just">
              <a:lnSpc>
                <a:spcPct val="100000"/>
              </a:lnSpc>
            </a:pPr>
            <a:r>
              <a:rPr lang="en-US" sz="2200" dirty="0" smtClean="0">
                <a:latin typeface="Times New Roman" charset="0"/>
                <a:ea typeface="Times New Roman" charset="0"/>
                <a:cs typeface="Times New Roman" charset="0"/>
              </a:rPr>
              <a:t>In </a:t>
            </a:r>
            <a:r>
              <a:rPr lang="en-US" sz="2200" dirty="0">
                <a:latin typeface="Times New Roman" charset="0"/>
                <a:ea typeface="Times New Roman" charset="0"/>
                <a:cs typeface="Times New Roman" charset="0"/>
              </a:rPr>
              <a:t>this section, we write up some problems that faced us during our journey and its solution</a:t>
            </a:r>
            <a:r>
              <a:rPr lang="en-US" sz="2200" dirty="0" smtClean="0">
                <a:latin typeface="Times New Roman" charset="0"/>
                <a:ea typeface="Times New Roman" charset="0"/>
                <a:cs typeface="Times New Roman" charset="0"/>
              </a:rPr>
              <a:t>.</a:t>
            </a:r>
            <a:endParaRPr lang="en-US" sz="2200" dirty="0">
              <a:latin typeface="Times New Roman" charset="0"/>
              <a:ea typeface="Times New Roman" charset="0"/>
              <a:cs typeface="Times New Roman" charset="0"/>
            </a:endParaRPr>
          </a:p>
          <a:p>
            <a:pPr algn="just">
              <a:lnSpc>
                <a:spcPct val="100000"/>
              </a:lnSpc>
            </a:pPr>
            <a:r>
              <a:rPr lang="en-US" sz="2200" i="1" dirty="0" smtClean="0">
                <a:latin typeface="Times New Roman" charset="0"/>
                <a:ea typeface="Times New Roman" charset="0"/>
                <a:cs typeface="Times New Roman" charset="0"/>
              </a:rPr>
              <a:t>Problem1: </a:t>
            </a:r>
            <a:r>
              <a:rPr lang="en-US" sz="2200" dirty="0" smtClean="0">
                <a:latin typeface="Times New Roman" charset="0"/>
                <a:ea typeface="Times New Roman" charset="0"/>
                <a:cs typeface="Times New Roman" charset="0"/>
              </a:rPr>
              <a:t>It </a:t>
            </a:r>
            <a:r>
              <a:rPr lang="en-US" sz="2200" dirty="0">
                <a:latin typeface="Times New Roman" charset="0"/>
                <a:ea typeface="Times New Roman" charset="0"/>
                <a:cs typeface="Times New Roman" charset="0"/>
              </a:rPr>
              <a:t>is commonly known problem that when Hokuyo is connected, Wi-Fi connection is lost. So, firstly search for Network Connections in the unity dash. Then, under the Ethernet section, click Wired connection 1. Under general section, change ‘Automatically connect to this network when it is available to ‘All users may connect to this network’. Then go to the IPv4/IPv6 settings and then click on the Routes button. Check the ‘Use this connection only for resources on its network’ option. Click Save. After doing all these steps, before connecting Hokuyo to the NUC, need to click the ‘Wired connection 1’ to make it work.</a:t>
            </a:r>
          </a:p>
          <a:p>
            <a:pPr algn="just">
              <a:lnSpc>
                <a:spcPct val="100000"/>
              </a:lnSpc>
            </a:pPr>
            <a:r>
              <a:rPr lang="en-US" sz="2200" i="1" dirty="0" smtClean="0">
                <a:latin typeface="Times New Roman" charset="0"/>
                <a:ea typeface="Times New Roman" charset="0"/>
                <a:cs typeface="Times New Roman" charset="0"/>
              </a:rPr>
              <a:t>Problem2: </a:t>
            </a:r>
            <a:r>
              <a:rPr lang="en-US" sz="2200" dirty="0" smtClean="0">
                <a:latin typeface="Times New Roman" charset="0"/>
                <a:ea typeface="Times New Roman" charset="0"/>
                <a:cs typeface="Times New Roman" charset="0"/>
              </a:rPr>
              <a:t>Use </a:t>
            </a:r>
            <a:r>
              <a:rPr lang="en-US" sz="2200" dirty="0">
                <a:latin typeface="Times New Roman" charset="0"/>
                <a:ea typeface="Times New Roman" charset="0"/>
                <a:cs typeface="Times New Roman" charset="0"/>
              </a:rPr>
              <a:t>slam_gmapping_pr2.launch to run the </a:t>
            </a:r>
            <a:r>
              <a:rPr lang="en-US" sz="2200" dirty="0" err="1">
                <a:latin typeface="Times New Roman" charset="0"/>
                <a:ea typeface="Times New Roman" charset="0"/>
                <a:cs typeface="Times New Roman" charset="0"/>
              </a:rPr>
              <a:t>gmapping</a:t>
            </a:r>
            <a:r>
              <a:rPr lang="en-US" sz="2200" dirty="0">
                <a:latin typeface="Times New Roman" charset="0"/>
                <a:ea typeface="Times New Roman" charset="0"/>
                <a:cs typeface="Times New Roman" charset="0"/>
              </a:rPr>
              <a:t>. But the data updating was not corrected. Data updating was con-</a:t>
            </a:r>
            <a:r>
              <a:rPr lang="en-US" sz="2200" dirty="0" err="1">
                <a:latin typeface="Times New Roman" charset="0"/>
                <a:ea typeface="Times New Roman" charset="0"/>
                <a:cs typeface="Times New Roman" charset="0"/>
              </a:rPr>
              <a:t>tinuous</a:t>
            </a:r>
            <a:r>
              <a:rPr lang="en-US" sz="2200" dirty="0">
                <a:latin typeface="Times New Roman" charset="0"/>
                <a:ea typeface="Times New Roman" charset="0"/>
                <a:cs typeface="Times New Roman" charset="0"/>
              </a:rPr>
              <a:t> when the pioneer stopped. The solution is to add &lt;</a:t>
            </a:r>
            <a:r>
              <a:rPr lang="en-US" sz="2200" dirty="0" err="1">
                <a:latin typeface="Times New Roman" charset="0"/>
                <a:ea typeface="Times New Roman" charset="0"/>
                <a:cs typeface="Times New Roman" charset="0"/>
              </a:rPr>
              <a:t>rosparam</a:t>
            </a:r>
            <a:r>
              <a:rPr lang="en-US" sz="2200" dirty="0">
                <a:latin typeface="Times New Roman" charset="0"/>
                <a:ea typeface="Times New Roman" charset="0"/>
                <a:cs typeface="Times New Roman" charset="0"/>
              </a:rPr>
              <a:t>&gt; in this launch file. </a:t>
            </a:r>
          </a:p>
          <a:p>
            <a:pPr algn="just">
              <a:lnSpc>
                <a:spcPct val="100000"/>
              </a:lnSpc>
            </a:pPr>
            <a:r>
              <a:rPr lang="en-US" sz="2200" i="1" dirty="0" smtClean="0">
                <a:latin typeface="Times New Roman" charset="0"/>
                <a:ea typeface="Times New Roman" charset="0"/>
                <a:cs typeface="Times New Roman" charset="0"/>
              </a:rPr>
              <a:t>Problem3: </a:t>
            </a:r>
            <a:r>
              <a:rPr lang="en-US" sz="2200" dirty="0" smtClean="0">
                <a:latin typeface="Times New Roman" charset="0"/>
                <a:ea typeface="Times New Roman" charset="0"/>
                <a:cs typeface="Times New Roman" charset="0"/>
              </a:rPr>
              <a:t>Using </a:t>
            </a:r>
            <a:r>
              <a:rPr lang="en-US" sz="2200" dirty="0" err="1">
                <a:latin typeface="Times New Roman" charset="0"/>
                <a:ea typeface="Times New Roman" charset="0"/>
                <a:cs typeface="Times New Roman" charset="0"/>
              </a:rPr>
              <a:t>RosAria</a:t>
            </a:r>
            <a:r>
              <a:rPr lang="en-US" sz="2200" dirty="0">
                <a:latin typeface="Times New Roman" charset="0"/>
                <a:ea typeface="Times New Roman" charset="0"/>
                <a:cs typeface="Times New Roman" charset="0"/>
              </a:rPr>
              <a:t> to let the pioneer P3-DX run. But the </a:t>
            </a:r>
            <a:r>
              <a:rPr lang="en-US" sz="2200" dirty="0" err="1">
                <a:latin typeface="Times New Roman" charset="0"/>
                <a:ea typeface="Times New Roman" charset="0"/>
                <a:cs typeface="Times New Roman" charset="0"/>
              </a:rPr>
              <a:t>RosAria</a:t>
            </a:r>
            <a:r>
              <a:rPr lang="en-US" sz="2200" dirty="0">
                <a:latin typeface="Times New Roman" charset="0"/>
                <a:ea typeface="Times New Roman" charset="0"/>
                <a:cs typeface="Times New Roman" charset="0"/>
              </a:rPr>
              <a:t> was used in the laser_lms1xx.launch, so this time cannot use </a:t>
            </a:r>
            <a:r>
              <a:rPr lang="en-US" sz="2200" dirty="0" err="1">
                <a:latin typeface="Times New Roman" charset="0"/>
                <a:ea typeface="Times New Roman" charset="0"/>
                <a:cs typeface="Times New Roman" charset="0"/>
              </a:rPr>
              <a:t>RosAria</a:t>
            </a:r>
            <a:r>
              <a:rPr lang="en-US" sz="2200" dirty="0">
                <a:latin typeface="Times New Roman" charset="0"/>
                <a:ea typeface="Times New Roman" charset="0"/>
                <a:cs typeface="Times New Roman" charset="0"/>
              </a:rPr>
              <a:t> to let the pioneer P3-DX run. And solution is using </a:t>
            </a:r>
            <a:r>
              <a:rPr lang="en-US" sz="2200" dirty="0" err="1" smtClean="0">
                <a:latin typeface="Times New Roman" charset="0"/>
                <a:ea typeface="Times New Roman" charset="0"/>
                <a:cs typeface="Times New Roman" charset="0"/>
              </a:rPr>
              <a:t>teleop_twist_keyboard</a:t>
            </a:r>
            <a:r>
              <a:rPr lang="en-US" sz="2200" dirty="0" smtClean="0">
                <a:latin typeface="Times New Roman" charset="0"/>
                <a:ea typeface="Times New Roman" charset="0"/>
                <a:cs typeface="Times New Roman" charset="0"/>
              </a:rPr>
              <a:t> package</a:t>
            </a:r>
            <a:r>
              <a:rPr lang="en-US" sz="2200" dirty="0">
                <a:latin typeface="Times New Roman" charset="0"/>
                <a:ea typeface="Times New Roman" charset="0"/>
                <a:cs typeface="Times New Roman" charset="0"/>
              </a:rPr>
              <a:t> </a:t>
            </a:r>
            <a:r>
              <a:rPr lang="en-US" sz="2200" dirty="0" smtClean="0">
                <a:latin typeface="Times New Roman" charset="0"/>
                <a:ea typeface="Times New Roman" charset="0"/>
                <a:cs typeface="Times New Roman" charset="0"/>
              </a:rPr>
              <a:t>to allow user to control the pioneer using keyboard.</a:t>
            </a:r>
            <a:endParaRPr lang="en-US" sz="2200" dirty="0">
              <a:latin typeface="Times New Roman" charset="0"/>
              <a:ea typeface="Times New Roman" charset="0"/>
              <a:cs typeface="Times New Roman" charset="0"/>
            </a:endParaRPr>
          </a:p>
          <a:p>
            <a:pPr algn="just">
              <a:lnSpc>
                <a:spcPct val="100000"/>
              </a:lnSpc>
            </a:pPr>
            <a:r>
              <a:rPr lang="en-US" sz="2200" i="1" dirty="0" smtClean="0">
                <a:latin typeface="Times New Roman" charset="0"/>
                <a:ea typeface="Times New Roman" charset="0"/>
                <a:cs typeface="Times New Roman" charset="0"/>
              </a:rPr>
              <a:t>Problem4: </a:t>
            </a:r>
            <a:r>
              <a:rPr lang="en-US" sz="2200" dirty="0" smtClean="0">
                <a:latin typeface="Times New Roman" charset="0"/>
                <a:ea typeface="Times New Roman" charset="0"/>
                <a:cs typeface="Times New Roman" charset="0"/>
              </a:rPr>
              <a:t>During </a:t>
            </a:r>
            <a:r>
              <a:rPr lang="en-US" sz="2200" dirty="0">
                <a:latin typeface="Times New Roman" charset="0"/>
                <a:ea typeface="Times New Roman" charset="0"/>
                <a:cs typeface="Times New Roman" charset="0"/>
              </a:rPr>
              <a:t>creating the map, the </a:t>
            </a:r>
            <a:r>
              <a:rPr lang="en-US" sz="2200" dirty="0" err="1">
                <a:latin typeface="Times New Roman" charset="0"/>
                <a:ea typeface="Times New Roman" charset="0"/>
                <a:cs typeface="Times New Roman" charset="0"/>
              </a:rPr>
              <a:t>odom</a:t>
            </a:r>
            <a:r>
              <a:rPr lang="en-US" sz="2200" dirty="0">
                <a:latin typeface="Times New Roman" charset="0"/>
                <a:ea typeface="Times New Roman" charset="0"/>
                <a:cs typeface="Times New Roman" charset="0"/>
              </a:rPr>
              <a:t> coordinate usually jumps in the map. The pioneer P3-DX didn’t know where it was, so the map was wrong. Because there are two </a:t>
            </a:r>
            <a:r>
              <a:rPr lang="en-US" sz="2200" dirty="0" err="1">
                <a:latin typeface="Times New Roman" charset="0"/>
                <a:ea typeface="Times New Roman" charset="0"/>
                <a:cs typeface="Times New Roman" charset="0"/>
              </a:rPr>
              <a:t>odom</a:t>
            </a:r>
            <a:r>
              <a:rPr lang="en-US" sz="2200" dirty="0">
                <a:latin typeface="Times New Roman" charset="0"/>
                <a:ea typeface="Times New Roman" charset="0"/>
                <a:cs typeface="Times New Roman" charset="0"/>
              </a:rPr>
              <a:t> data outputs, deleted one </a:t>
            </a:r>
            <a:r>
              <a:rPr lang="en-US" sz="2200" dirty="0" err="1">
                <a:latin typeface="Times New Roman" charset="0"/>
                <a:ea typeface="Times New Roman" charset="0"/>
                <a:cs typeface="Times New Roman" charset="0"/>
              </a:rPr>
              <a:t>odom</a:t>
            </a:r>
            <a:r>
              <a:rPr lang="en-US" sz="2200" dirty="0">
                <a:latin typeface="Times New Roman" charset="0"/>
                <a:ea typeface="Times New Roman" charset="0"/>
                <a:cs typeface="Times New Roman" charset="0"/>
              </a:rPr>
              <a:t> node in the laser_lms1xx.launch. So, the problem was solved.</a:t>
            </a:r>
          </a:p>
          <a:p>
            <a:pPr algn="just">
              <a:lnSpc>
                <a:spcPct val="100000"/>
              </a:lnSpc>
            </a:pPr>
            <a:r>
              <a:rPr lang="en-US" sz="2200" i="1" dirty="0" smtClean="0">
                <a:latin typeface="Times New Roman" charset="0"/>
                <a:ea typeface="Times New Roman" charset="0"/>
                <a:cs typeface="Times New Roman" charset="0"/>
              </a:rPr>
              <a:t>Problem5: </a:t>
            </a:r>
            <a:r>
              <a:rPr lang="en-US" sz="2200" dirty="0" smtClean="0">
                <a:latin typeface="Times New Roman" charset="0"/>
                <a:ea typeface="Times New Roman" charset="0"/>
                <a:cs typeface="Times New Roman" charset="0"/>
              </a:rPr>
              <a:t>Installing </a:t>
            </a:r>
            <a:r>
              <a:rPr lang="en-US" sz="2200" dirty="0">
                <a:latin typeface="Times New Roman" charset="0"/>
                <a:ea typeface="Times New Roman" charset="0"/>
                <a:cs typeface="Times New Roman" charset="0"/>
              </a:rPr>
              <a:t>the navigation, when run the “</a:t>
            </a:r>
            <a:r>
              <a:rPr lang="en-US" sz="2200" dirty="0" err="1">
                <a:latin typeface="Times New Roman" charset="0"/>
                <a:ea typeface="Times New Roman" charset="0"/>
                <a:cs typeface="Times New Roman" charset="0"/>
              </a:rPr>
              <a:t>catkin_make</a:t>
            </a:r>
            <a:r>
              <a:rPr lang="en-US" sz="2200" dirty="0">
                <a:latin typeface="Times New Roman" charset="0"/>
                <a:ea typeface="Times New Roman" charset="0"/>
                <a:cs typeface="Times New Roman" charset="0"/>
              </a:rPr>
              <a:t>” command, however the system could not find a package configuration file provided by “</a:t>
            </a:r>
            <a:r>
              <a:rPr lang="en-US" sz="2200" dirty="0" err="1">
                <a:latin typeface="Times New Roman" charset="0"/>
                <a:ea typeface="Times New Roman" charset="0"/>
                <a:cs typeface="Times New Roman" charset="0"/>
              </a:rPr>
              <a:t>controller_manager</a:t>
            </a:r>
            <a:r>
              <a:rPr lang="en-US" sz="2200" dirty="0">
                <a:latin typeface="Times New Roman" charset="0"/>
                <a:ea typeface="Times New Roman" charset="0"/>
                <a:cs typeface="Times New Roman" charset="0"/>
              </a:rPr>
              <a:t>”. This problem proved that the system did not have the </a:t>
            </a:r>
            <a:r>
              <a:rPr lang="en-US" sz="2200" dirty="0" err="1">
                <a:latin typeface="Times New Roman" charset="0"/>
                <a:ea typeface="Times New Roman" charset="0"/>
                <a:cs typeface="Times New Roman" charset="0"/>
              </a:rPr>
              <a:t>controller_manager</a:t>
            </a:r>
            <a:r>
              <a:rPr lang="en-US" sz="2200" dirty="0">
                <a:latin typeface="Times New Roman" charset="0"/>
                <a:ea typeface="Times New Roman" charset="0"/>
                <a:cs typeface="Times New Roman" charset="0"/>
              </a:rPr>
              <a:t> package installed. As </a:t>
            </a:r>
            <a:r>
              <a:rPr lang="en-US" sz="2200" dirty="0" err="1">
                <a:latin typeface="Times New Roman" charset="0"/>
                <a:ea typeface="Times New Roman" charset="0"/>
                <a:cs typeface="Times New Roman" charset="0"/>
              </a:rPr>
              <a:t>ros_control</a:t>
            </a:r>
            <a:r>
              <a:rPr lang="en-US" sz="2200" dirty="0">
                <a:latin typeface="Times New Roman" charset="0"/>
                <a:ea typeface="Times New Roman" charset="0"/>
                <a:cs typeface="Times New Roman" charset="0"/>
              </a:rPr>
              <a:t> is not yet release for Jade, we should clone the </a:t>
            </a:r>
            <a:r>
              <a:rPr lang="en-US" sz="2200" dirty="0" err="1">
                <a:latin typeface="Times New Roman" charset="0"/>
                <a:ea typeface="Times New Roman" charset="0"/>
                <a:cs typeface="Times New Roman" charset="0"/>
              </a:rPr>
              <a:t>ros_control</a:t>
            </a:r>
            <a:r>
              <a:rPr lang="en-US" sz="2200" dirty="0">
                <a:latin typeface="Times New Roman" charset="0"/>
                <a:ea typeface="Times New Roman" charset="0"/>
                <a:cs typeface="Times New Roman" charset="0"/>
              </a:rPr>
              <a:t> </a:t>
            </a:r>
            <a:r>
              <a:rPr lang="en-US" sz="2200" dirty="0" smtClean="0">
                <a:latin typeface="Times New Roman" charset="0"/>
                <a:ea typeface="Times New Roman" charset="0"/>
                <a:cs typeface="Times New Roman" charset="0"/>
              </a:rPr>
              <a:t>repository.</a:t>
            </a:r>
            <a:endParaRPr lang="en-US" sz="2200" dirty="0">
              <a:latin typeface="Times New Roman" charset="0"/>
              <a:ea typeface="Times New Roman" charset="0"/>
              <a:cs typeface="Times New Roman" charset="0"/>
            </a:endParaRPr>
          </a:p>
          <a:p>
            <a:pPr algn="just">
              <a:lnSpc>
                <a:spcPct val="100000"/>
              </a:lnSpc>
            </a:pPr>
            <a:r>
              <a:rPr lang="en-US" sz="2200" i="1" dirty="0" smtClean="0">
                <a:latin typeface="Times New Roman" charset="0"/>
                <a:ea typeface="Times New Roman" charset="0"/>
                <a:cs typeface="Times New Roman" charset="0"/>
              </a:rPr>
              <a:t>Problem6:</a:t>
            </a:r>
            <a:r>
              <a:rPr lang="en-US" sz="2200" i="1" dirty="0">
                <a:latin typeface="Times New Roman" charset="0"/>
                <a:ea typeface="Times New Roman" charset="0"/>
                <a:cs typeface="Times New Roman" charset="0"/>
              </a:rPr>
              <a:t> </a:t>
            </a:r>
            <a:r>
              <a:rPr lang="en-US" sz="2200" dirty="0" smtClean="0">
                <a:latin typeface="Times New Roman" charset="0"/>
                <a:ea typeface="Times New Roman" charset="0"/>
                <a:cs typeface="Times New Roman" charset="0"/>
              </a:rPr>
              <a:t>Because </a:t>
            </a:r>
            <a:r>
              <a:rPr lang="en-US" sz="2200" dirty="0">
                <a:latin typeface="Times New Roman" charset="0"/>
                <a:ea typeface="Times New Roman" charset="0"/>
                <a:cs typeface="Times New Roman" charset="0"/>
              </a:rPr>
              <a:t>the NUC is fixed on the platform of pioneer P3-DX, when the pioneer P3-DX moving, computer cannot connect to the screen. For solving it, download a long-range control software and use desktop to control the pioneer P3-DX.</a:t>
            </a:r>
          </a:p>
          <a:p>
            <a:pPr algn="just">
              <a:lnSpc>
                <a:spcPct val="100000"/>
              </a:lnSpc>
            </a:pPr>
            <a:endParaRPr lang="en-US" sz="2200" b="1" dirty="0">
              <a:latin typeface="Times New Roman" charset="0"/>
              <a:ea typeface="Times New Roman" charset="0"/>
              <a:cs typeface="Times New Roman" charset="0"/>
            </a:endParaRPr>
          </a:p>
          <a:p>
            <a:pPr algn="just">
              <a:lnSpc>
                <a:spcPct val="100000"/>
              </a:lnSpc>
            </a:pPr>
            <a:endParaRPr lang="en-US" sz="2200" b="1" dirty="0">
              <a:latin typeface="Times New Roman" charset="0"/>
              <a:ea typeface="Times New Roman" charset="0"/>
              <a:cs typeface="Times New Roman" charset="0"/>
            </a:endParaRPr>
          </a:p>
          <a:p>
            <a:pPr algn="just">
              <a:lnSpc>
                <a:spcPct val="100000"/>
              </a:lnSpc>
            </a:pPr>
            <a:endParaRPr lang="en-US" sz="2200" dirty="0">
              <a:latin typeface="Times New Roman" charset="0"/>
              <a:ea typeface="Times New Roman" charset="0"/>
              <a:cs typeface="Times New Roman" charset="0"/>
            </a:endParaRPr>
          </a:p>
          <a:p>
            <a:pPr algn="just">
              <a:lnSpc>
                <a:spcPct val="100000"/>
              </a:lnSpc>
            </a:pPr>
            <a:endParaRPr sz="2200" dirty="0">
              <a:latin typeface="Times New Roman" charset="0"/>
              <a:ea typeface="Times New Roman" charset="0"/>
              <a:cs typeface="Times New Roman" charset="0"/>
            </a:endParaRPr>
          </a:p>
        </p:txBody>
      </p:sp>
      <p:sp>
        <p:nvSpPr>
          <p:cNvPr id="29" name="CustomShape 23"/>
          <p:cNvSpPr/>
          <p:nvPr/>
        </p:nvSpPr>
        <p:spPr>
          <a:xfrm>
            <a:off x="29174813" y="5100840"/>
            <a:ext cx="12885787" cy="682920"/>
          </a:xfrm>
          <a:prstGeom prst="rect">
            <a:avLst/>
          </a:prstGeom>
          <a:solidFill>
            <a:srgbClr val="376092"/>
          </a:solidFill>
          <a:ln w="12600">
            <a:solidFill>
              <a:srgbClr val="3A5F8B"/>
            </a:solidFill>
            <a:round/>
          </a:ln>
        </p:spPr>
        <p:txBody>
          <a:bodyPr lIns="68400" tIns="34200" rIns="68400" bIns="34200" anchor="ctr"/>
          <a:lstStyle/>
          <a:p>
            <a:pPr algn="ctr">
              <a:lnSpc>
                <a:spcPct val="100000"/>
              </a:lnSpc>
            </a:pPr>
            <a:r>
              <a:rPr lang="en-US" sz="4400" b="1" dirty="0">
                <a:solidFill>
                  <a:srgbClr val="EBF1DE"/>
                </a:solidFill>
                <a:latin typeface="Times New Roman"/>
              </a:rPr>
              <a:t>Technical Challenges</a:t>
            </a:r>
            <a:endParaRPr dirty="0"/>
          </a:p>
        </p:txBody>
      </p:sp>
      <p:sp>
        <p:nvSpPr>
          <p:cNvPr id="62" name="CustomShape 19"/>
          <p:cNvSpPr/>
          <p:nvPr/>
        </p:nvSpPr>
        <p:spPr>
          <a:xfrm>
            <a:off x="1434970" y="7300333"/>
            <a:ext cx="13166640" cy="682920"/>
          </a:xfrm>
          <a:prstGeom prst="rect">
            <a:avLst/>
          </a:prstGeom>
          <a:solidFill>
            <a:srgbClr val="376092"/>
          </a:solidFill>
          <a:ln w="12600">
            <a:solidFill>
              <a:srgbClr val="3A5F8B"/>
            </a:solidFill>
            <a:round/>
          </a:ln>
        </p:spPr>
        <p:txBody>
          <a:bodyPr lIns="68400" tIns="34200" rIns="68400" bIns="34200" anchor="ctr"/>
          <a:lstStyle/>
          <a:p>
            <a:pPr algn="ctr">
              <a:lnSpc>
                <a:spcPct val="100000"/>
              </a:lnSpc>
            </a:pPr>
            <a:r>
              <a:rPr lang="en-US" sz="4400" b="1">
                <a:solidFill>
                  <a:srgbClr val="EBF1DE"/>
                </a:solidFill>
                <a:latin typeface="Times New Roman"/>
              </a:rPr>
              <a:t>Introduction</a:t>
            </a:r>
            <a:endParaRPr/>
          </a:p>
        </p:txBody>
      </p:sp>
      <p:pic>
        <p:nvPicPr>
          <p:cNvPr id="33" name="图片 32"/>
          <p:cNvPicPr>
            <a:picLocks noChangeAspect="1"/>
          </p:cNvPicPr>
          <p:nvPr/>
        </p:nvPicPr>
        <p:blipFill rotWithShape="1">
          <a:blip r:embed="rId6">
            <a:extLst>
              <a:ext uri="{28A0092B-C50C-407E-A947-70E740481C1C}">
                <a14:useLocalDpi xmlns:a14="http://schemas.microsoft.com/office/drawing/2010/main" val="0"/>
              </a:ext>
            </a:extLst>
          </a:blip>
          <a:srcRect l="2280" t="6941" r="8341" b="11654"/>
          <a:stretch/>
        </p:blipFill>
        <p:spPr bwMode="auto">
          <a:xfrm>
            <a:off x="2176634" y="24506664"/>
            <a:ext cx="4905333" cy="3331784"/>
          </a:xfrm>
          <a:prstGeom prst="rect">
            <a:avLst/>
          </a:prstGeom>
          <a:ln>
            <a:noFill/>
          </a:ln>
          <a:extLst>
            <a:ext uri="{53640926-AAD7-44D8-BBD7-CCE9431645EC}">
              <a14:shadowObscured xmlns:a14="http://schemas.microsoft.com/office/drawing/2010/main"/>
            </a:ext>
          </a:extLst>
        </p:spPr>
      </p:pic>
      <p:pic>
        <p:nvPicPr>
          <p:cNvPr id="31" name="Image8"/>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7081967" y="24506664"/>
            <a:ext cx="6638955" cy="3373750"/>
          </a:xfrm>
          <a:prstGeom prst="rect">
            <a:avLst/>
          </a:prstGeom>
          <a:noFill/>
          <a:ln w="9525">
            <a:noFill/>
          </a:ln>
          <a:effectLst/>
        </p:spPr>
      </p:pic>
      <p:sp>
        <p:nvSpPr>
          <p:cNvPr id="110" name="CustomShape 19"/>
          <p:cNvSpPr/>
          <p:nvPr/>
        </p:nvSpPr>
        <p:spPr>
          <a:xfrm>
            <a:off x="15272280" y="5100840"/>
            <a:ext cx="13166640" cy="682920"/>
          </a:xfrm>
          <a:prstGeom prst="rect">
            <a:avLst/>
          </a:prstGeom>
          <a:solidFill>
            <a:srgbClr val="376092"/>
          </a:solidFill>
          <a:ln w="12600">
            <a:solidFill>
              <a:srgbClr val="3A5F8B"/>
            </a:solidFill>
            <a:round/>
          </a:ln>
        </p:spPr>
        <p:txBody>
          <a:bodyPr lIns="68400" tIns="34200" rIns="68400" bIns="34200" anchor="ctr"/>
          <a:lstStyle/>
          <a:p>
            <a:pPr algn="ctr">
              <a:lnSpc>
                <a:spcPct val="100000"/>
              </a:lnSpc>
            </a:pPr>
            <a:r>
              <a:rPr lang="en-US" altLang="zh-CN" sz="4400" b="1" dirty="0">
                <a:solidFill>
                  <a:srgbClr val="EBF1DE"/>
                </a:solidFill>
                <a:latin typeface="Times New Roman"/>
              </a:rPr>
              <a:t>System Architecture</a:t>
            </a:r>
            <a:endParaRPr lang="en-US" altLang="zh-CN" sz="4400" dirty="0"/>
          </a:p>
        </p:txBody>
      </p:sp>
      <p:sp>
        <p:nvSpPr>
          <p:cNvPr id="32" name="CustomShape 52"/>
          <p:cNvSpPr/>
          <p:nvPr/>
        </p:nvSpPr>
        <p:spPr>
          <a:xfrm>
            <a:off x="8365964" y="27921738"/>
            <a:ext cx="5050156" cy="378869"/>
          </a:xfrm>
          <a:prstGeom prst="rect">
            <a:avLst/>
          </a:prstGeom>
          <a:noFill/>
          <a:ln>
            <a:noFill/>
          </a:ln>
        </p:spPr>
        <p:txBody>
          <a:bodyPr lIns="90000" tIns="45000" rIns="90000" bIns="45000"/>
          <a:lstStyle/>
          <a:p>
            <a:pPr>
              <a:lnSpc>
                <a:spcPct val="100000"/>
              </a:lnSpc>
            </a:pPr>
            <a:r>
              <a:rPr lang="en-US" sz="2000" b="1" dirty="0">
                <a:solidFill>
                  <a:srgbClr val="000000"/>
                </a:solidFill>
                <a:latin typeface="Calibri"/>
              </a:rPr>
              <a:t>Figure 2 .</a:t>
            </a:r>
            <a:r>
              <a:rPr lang="en-US" sz="2000" dirty="0">
                <a:solidFill>
                  <a:srgbClr val="000000"/>
                </a:solidFill>
                <a:latin typeface="Calibri"/>
              </a:rPr>
              <a:t> Rviz window with LIDAR scan data</a:t>
            </a:r>
            <a:endParaRPr sz="2000" dirty="0"/>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73634" y="13386588"/>
            <a:ext cx="12082691" cy="8658231"/>
          </a:xfrm>
          <a:prstGeom prst="rect">
            <a:avLst/>
          </a:prstGeom>
        </p:spPr>
      </p:pic>
      <p:sp>
        <p:nvSpPr>
          <p:cNvPr id="36" name="CustomShape 52"/>
          <p:cNvSpPr/>
          <p:nvPr/>
        </p:nvSpPr>
        <p:spPr>
          <a:xfrm>
            <a:off x="33659623" y="22044819"/>
            <a:ext cx="6184628" cy="473506"/>
          </a:xfrm>
          <a:prstGeom prst="rect">
            <a:avLst/>
          </a:prstGeom>
          <a:noFill/>
          <a:ln>
            <a:noFill/>
          </a:ln>
        </p:spPr>
        <p:txBody>
          <a:bodyPr lIns="90000" tIns="45000" rIns="90000" bIns="45000"/>
          <a:lstStyle/>
          <a:p>
            <a:pPr>
              <a:lnSpc>
                <a:spcPct val="100000"/>
              </a:lnSpc>
            </a:pPr>
            <a:r>
              <a:rPr lang="en-US" sz="2000" b="1" dirty="0">
                <a:solidFill>
                  <a:srgbClr val="000000"/>
                </a:solidFill>
                <a:latin typeface="Calibri"/>
              </a:rPr>
              <a:t>Figure </a:t>
            </a:r>
            <a:r>
              <a:rPr lang="en-US" sz="2000" b="1" dirty="0" smtClean="0">
                <a:solidFill>
                  <a:srgbClr val="000000"/>
                </a:solidFill>
                <a:latin typeface="Calibri"/>
              </a:rPr>
              <a:t>7 </a:t>
            </a:r>
            <a:r>
              <a:rPr lang="en-US" sz="2000" b="1" dirty="0">
                <a:solidFill>
                  <a:srgbClr val="000000"/>
                </a:solidFill>
                <a:latin typeface="Calibri"/>
              </a:rPr>
              <a:t>.</a:t>
            </a:r>
            <a:r>
              <a:rPr lang="en-US" sz="2000" dirty="0">
                <a:solidFill>
                  <a:srgbClr val="000000"/>
                </a:solidFill>
                <a:latin typeface="Calibri"/>
              </a:rPr>
              <a:t> Image collected by Kinect</a:t>
            </a:r>
            <a:endParaRPr sz="2000" dirty="0"/>
          </a:p>
        </p:txBody>
      </p:sp>
      <p:sp>
        <p:nvSpPr>
          <p:cNvPr id="108" name="CustomShape 19"/>
          <p:cNvSpPr/>
          <p:nvPr/>
        </p:nvSpPr>
        <p:spPr>
          <a:xfrm>
            <a:off x="1434970" y="14837060"/>
            <a:ext cx="13166640" cy="682920"/>
          </a:xfrm>
          <a:prstGeom prst="rect">
            <a:avLst/>
          </a:prstGeom>
          <a:solidFill>
            <a:srgbClr val="376092"/>
          </a:solidFill>
          <a:ln w="12600">
            <a:solidFill>
              <a:srgbClr val="3A5F8B"/>
            </a:solidFill>
            <a:round/>
          </a:ln>
        </p:spPr>
        <p:txBody>
          <a:bodyPr lIns="68400" tIns="34200" rIns="68400" bIns="34200" anchor="ctr"/>
          <a:lstStyle/>
          <a:p>
            <a:pPr algn="ctr">
              <a:lnSpc>
                <a:spcPct val="100000"/>
              </a:lnSpc>
            </a:pPr>
            <a:r>
              <a:rPr lang="en-US" sz="4400" b="1" dirty="0">
                <a:solidFill>
                  <a:srgbClr val="EBF1DE"/>
                </a:solidFill>
                <a:latin typeface="Times New Roman"/>
              </a:rPr>
              <a:t>System Architecture</a:t>
            </a:r>
            <a:endParaRPr dirty="0"/>
          </a:p>
        </p:txBody>
      </p:sp>
      <p:pic>
        <p:nvPicPr>
          <p:cNvPr id="38" name="图片 37"/>
          <p:cNvPicPr/>
          <p:nvPr/>
        </p:nvPicPr>
        <p:blipFill>
          <a:blip r:embed="rId9">
            <a:extLst>
              <a:ext uri="{28A0092B-C50C-407E-A947-70E740481C1C}">
                <a14:useLocalDpi xmlns:a14="http://schemas.microsoft.com/office/drawing/2010/main" val="0"/>
              </a:ext>
            </a:extLst>
          </a:blip>
          <a:stretch>
            <a:fillRect/>
          </a:stretch>
        </p:blipFill>
        <p:spPr>
          <a:xfrm>
            <a:off x="15657114" y="5908936"/>
            <a:ext cx="6186529" cy="4509458"/>
          </a:xfrm>
          <a:prstGeom prst="rect">
            <a:avLst/>
          </a:prstGeom>
        </p:spPr>
      </p:pic>
      <p:pic>
        <p:nvPicPr>
          <p:cNvPr id="39" name="图片 38"/>
          <p:cNvPicPr/>
          <p:nvPr/>
        </p:nvPicPr>
        <p:blipFill>
          <a:blip r:embed="rId10">
            <a:extLst>
              <a:ext uri="{28A0092B-C50C-407E-A947-70E740481C1C}">
                <a14:useLocalDpi xmlns:a14="http://schemas.microsoft.com/office/drawing/2010/main" val="0"/>
              </a:ext>
            </a:extLst>
          </a:blip>
          <a:stretch>
            <a:fillRect/>
          </a:stretch>
        </p:blipFill>
        <p:spPr>
          <a:xfrm>
            <a:off x="20556949" y="5908936"/>
            <a:ext cx="7586255" cy="4509458"/>
          </a:xfrm>
          <a:prstGeom prst="rect">
            <a:avLst/>
          </a:prstGeom>
        </p:spPr>
      </p:pic>
      <p:pic>
        <p:nvPicPr>
          <p:cNvPr id="40" name="图片 39"/>
          <p:cNvPicPr/>
          <p:nvPr/>
        </p:nvPicPr>
        <p:blipFill>
          <a:blip r:embed="rId11">
            <a:extLst>
              <a:ext uri="{28A0092B-C50C-407E-A947-70E740481C1C}">
                <a14:useLocalDpi xmlns:a14="http://schemas.microsoft.com/office/drawing/2010/main" val="0"/>
              </a:ext>
            </a:extLst>
          </a:blip>
          <a:stretch>
            <a:fillRect/>
          </a:stretch>
        </p:blipFill>
        <p:spPr>
          <a:xfrm>
            <a:off x="16428813" y="24824761"/>
            <a:ext cx="7873675" cy="3052335"/>
          </a:xfrm>
          <a:prstGeom prst="rect">
            <a:avLst/>
          </a:prstGeom>
        </p:spPr>
      </p:pic>
      <p:pic>
        <p:nvPicPr>
          <p:cNvPr id="41" name="图片 40"/>
          <p:cNvPicPr/>
          <p:nvPr/>
        </p:nvPicPr>
        <p:blipFill>
          <a:blip r:embed="rId12">
            <a:extLst>
              <a:ext uri="{28A0092B-C50C-407E-A947-70E740481C1C}">
                <a14:useLocalDpi xmlns:a14="http://schemas.microsoft.com/office/drawing/2010/main" val="0"/>
              </a:ext>
            </a:extLst>
          </a:blip>
          <a:stretch>
            <a:fillRect/>
          </a:stretch>
        </p:blipFill>
        <p:spPr>
          <a:xfrm rot="5400000">
            <a:off x="24103234" y="25223202"/>
            <a:ext cx="3048269" cy="2286395"/>
          </a:xfrm>
          <a:prstGeom prst="rect">
            <a:avLst/>
          </a:prstGeom>
        </p:spPr>
      </p:pic>
      <p:sp>
        <p:nvSpPr>
          <p:cNvPr id="42" name="CustomShape 52"/>
          <p:cNvSpPr/>
          <p:nvPr/>
        </p:nvSpPr>
        <p:spPr>
          <a:xfrm>
            <a:off x="16325287" y="10423024"/>
            <a:ext cx="3863535" cy="385994"/>
          </a:xfrm>
          <a:prstGeom prst="rect">
            <a:avLst/>
          </a:prstGeom>
          <a:noFill/>
          <a:ln>
            <a:noFill/>
          </a:ln>
        </p:spPr>
        <p:txBody>
          <a:bodyPr lIns="90000" tIns="45000" rIns="90000" bIns="45000"/>
          <a:lstStyle/>
          <a:p>
            <a:pPr>
              <a:lnSpc>
                <a:spcPct val="100000"/>
              </a:lnSpc>
            </a:pPr>
            <a:r>
              <a:rPr lang="en-US" sz="2000" b="1" dirty="0">
                <a:solidFill>
                  <a:srgbClr val="000000"/>
                </a:solidFill>
                <a:latin typeface="Calibri"/>
              </a:rPr>
              <a:t>Figure </a:t>
            </a:r>
            <a:r>
              <a:rPr lang="en-US" altLang="zh-CN" sz="2000" b="1" dirty="0" smtClean="0">
                <a:solidFill>
                  <a:srgbClr val="000000"/>
                </a:solidFill>
                <a:latin typeface="Calibri"/>
              </a:rPr>
              <a:t>3</a:t>
            </a:r>
            <a:r>
              <a:rPr lang="en-US" sz="2000" b="1" dirty="0" smtClean="0">
                <a:solidFill>
                  <a:srgbClr val="000000"/>
                </a:solidFill>
                <a:latin typeface="Calibri"/>
              </a:rPr>
              <a:t> </a:t>
            </a:r>
            <a:r>
              <a:rPr lang="en-US" sz="2000" b="1" dirty="0">
                <a:solidFill>
                  <a:srgbClr val="000000"/>
                </a:solidFill>
                <a:latin typeface="Calibri"/>
              </a:rPr>
              <a:t>.</a:t>
            </a:r>
            <a:r>
              <a:rPr lang="en-US" sz="2000" dirty="0">
                <a:solidFill>
                  <a:srgbClr val="000000"/>
                </a:solidFill>
                <a:latin typeface="Calibri"/>
              </a:rPr>
              <a:t> </a:t>
            </a:r>
            <a:r>
              <a:rPr lang="en-US" sz="2000" dirty="0" err="1">
                <a:solidFill>
                  <a:srgbClr val="000000"/>
                </a:solidFill>
                <a:latin typeface="Calibri"/>
              </a:rPr>
              <a:t>slam_gmapping</a:t>
            </a:r>
            <a:r>
              <a:rPr lang="en-US" sz="2000" dirty="0">
                <a:solidFill>
                  <a:srgbClr val="000000"/>
                </a:solidFill>
                <a:latin typeface="Calibri"/>
              </a:rPr>
              <a:t> in </a:t>
            </a:r>
            <a:r>
              <a:rPr lang="en-US" sz="2000" dirty="0" err="1">
                <a:solidFill>
                  <a:srgbClr val="000000"/>
                </a:solidFill>
                <a:latin typeface="Calibri"/>
              </a:rPr>
              <a:t>rviz</a:t>
            </a:r>
            <a:endParaRPr sz="2000" dirty="0"/>
          </a:p>
        </p:txBody>
      </p:sp>
      <p:sp>
        <p:nvSpPr>
          <p:cNvPr id="43" name="CustomShape 52"/>
          <p:cNvSpPr/>
          <p:nvPr/>
        </p:nvSpPr>
        <p:spPr>
          <a:xfrm>
            <a:off x="22579896" y="10423024"/>
            <a:ext cx="3863535" cy="385994"/>
          </a:xfrm>
          <a:prstGeom prst="rect">
            <a:avLst/>
          </a:prstGeom>
          <a:noFill/>
          <a:ln>
            <a:noFill/>
          </a:ln>
        </p:spPr>
        <p:txBody>
          <a:bodyPr lIns="90000" tIns="45000" rIns="90000" bIns="45000"/>
          <a:lstStyle/>
          <a:p>
            <a:pPr>
              <a:lnSpc>
                <a:spcPct val="100000"/>
              </a:lnSpc>
            </a:pPr>
            <a:r>
              <a:rPr lang="en-US" sz="2000" b="1" dirty="0">
                <a:solidFill>
                  <a:srgbClr val="000000"/>
                </a:solidFill>
                <a:latin typeface="Calibri"/>
              </a:rPr>
              <a:t>Figure </a:t>
            </a:r>
            <a:r>
              <a:rPr lang="en-US" altLang="zh-CN" sz="2000" b="1" dirty="0">
                <a:solidFill>
                  <a:srgbClr val="000000"/>
                </a:solidFill>
                <a:latin typeface="Calibri"/>
              </a:rPr>
              <a:t>4</a:t>
            </a:r>
            <a:r>
              <a:rPr lang="en-US" sz="2000" b="1" dirty="0" smtClean="0">
                <a:solidFill>
                  <a:srgbClr val="000000"/>
                </a:solidFill>
                <a:latin typeface="Calibri"/>
              </a:rPr>
              <a:t> </a:t>
            </a:r>
            <a:r>
              <a:rPr lang="en-US" sz="2000" b="1" dirty="0">
                <a:solidFill>
                  <a:srgbClr val="000000"/>
                </a:solidFill>
                <a:latin typeface="Calibri"/>
              </a:rPr>
              <a:t>.</a:t>
            </a:r>
            <a:r>
              <a:rPr lang="en-US" sz="2000" dirty="0">
                <a:solidFill>
                  <a:srgbClr val="000000"/>
                </a:solidFill>
                <a:latin typeface="Calibri"/>
              </a:rPr>
              <a:t> </a:t>
            </a:r>
            <a:r>
              <a:rPr lang="en-US" altLang="zh-CN" sz="2000" dirty="0" smtClean="0">
                <a:solidFill>
                  <a:srgbClr val="000000"/>
                </a:solidFill>
                <a:latin typeface="Calibri"/>
              </a:rPr>
              <a:t>W</a:t>
            </a:r>
            <a:r>
              <a:rPr lang="en-US" sz="2000" dirty="0" smtClean="0">
                <a:solidFill>
                  <a:srgbClr val="000000"/>
                </a:solidFill>
                <a:latin typeface="Calibri"/>
              </a:rPr>
              <a:t>hole </a:t>
            </a:r>
            <a:r>
              <a:rPr lang="en-US" sz="2000" dirty="0">
                <a:solidFill>
                  <a:srgbClr val="000000"/>
                </a:solidFill>
                <a:latin typeface="Calibri"/>
              </a:rPr>
              <a:t>map </a:t>
            </a:r>
            <a:r>
              <a:rPr lang="en-US" sz="2000" dirty="0" smtClean="0">
                <a:solidFill>
                  <a:srgbClr val="000000"/>
                </a:solidFill>
                <a:latin typeface="Calibri"/>
              </a:rPr>
              <a:t>in </a:t>
            </a:r>
            <a:r>
              <a:rPr lang="en-US" sz="2000" dirty="0">
                <a:solidFill>
                  <a:srgbClr val="000000"/>
                </a:solidFill>
                <a:latin typeface="Calibri"/>
              </a:rPr>
              <a:t>the </a:t>
            </a:r>
            <a:r>
              <a:rPr lang="en-US" sz="2000" dirty="0" err="1">
                <a:solidFill>
                  <a:srgbClr val="000000"/>
                </a:solidFill>
                <a:latin typeface="Calibri"/>
              </a:rPr>
              <a:t>rviz</a:t>
            </a:r>
            <a:endParaRPr sz="2000" dirty="0"/>
          </a:p>
        </p:txBody>
      </p:sp>
      <p:sp>
        <p:nvSpPr>
          <p:cNvPr id="44" name="CustomShape 52"/>
          <p:cNvSpPr/>
          <p:nvPr/>
        </p:nvSpPr>
        <p:spPr>
          <a:xfrm>
            <a:off x="18383009" y="27978061"/>
            <a:ext cx="5364909" cy="385994"/>
          </a:xfrm>
          <a:prstGeom prst="rect">
            <a:avLst/>
          </a:prstGeom>
          <a:noFill/>
          <a:ln>
            <a:noFill/>
          </a:ln>
        </p:spPr>
        <p:txBody>
          <a:bodyPr lIns="90000" tIns="45000" rIns="90000" bIns="45000"/>
          <a:lstStyle/>
          <a:p>
            <a:pPr>
              <a:lnSpc>
                <a:spcPct val="100000"/>
              </a:lnSpc>
            </a:pPr>
            <a:r>
              <a:rPr lang="en-US" sz="2000" b="1" dirty="0">
                <a:solidFill>
                  <a:srgbClr val="000000"/>
                </a:solidFill>
                <a:latin typeface="Calibri"/>
              </a:rPr>
              <a:t>Figure </a:t>
            </a:r>
            <a:r>
              <a:rPr lang="en-US" sz="2000" b="1" dirty="0" smtClean="0">
                <a:solidFill>
                  <a:srgbClr val="000000"/>
                </a:solidFill>
                <a:latin typeface="Calibri"/>
              </a:rPr>
              <a:t>5 </a:t>
            </a:r>
            <a:r>
              <a:rPr lang="en-US" sz="2000" b="1" dirty="0">
                <a:solidFill>
                  <a:srgbClr val="000000"/>
                </a:solidFill>
                <a:latin typeface="Calibri"/>
              </a:rPr>
              <a:t>.</a:t>
            </a:r>
            <a:r>
              <a:rPr lang="en-US" sz="2000" dirty="0">
                <a:solidFill>
                  <a:srgbClr val="000000"/>
                </a:solidFill>
                <a:latin typeface="Calibri"/>
              </a:rPr>
              <a:t> </a:t>
            </a:r>
            <a:r>
              <a:rPr lang="en-US" sz="2000" dirty="0" smtClean="0">
                <a:solidFill>
                  <a:srgbClr val="000000"/>
                </a:solidFill>
                <a:latin typeface="Calibri"/>
              </a:rPr>
              <a:t>Image received from </a:t>
            </a:r>
            <a:r>
              <a:rPr lang="en-US" sz="2000" dirty="0">
                <a:solidFill>
                  <a:srgbClr val="000000"/>
                </a:solidFill>
                <a:latin typeface="Calibri"/>
              </a:rPr>
              <a:t>kinect2</a:t>
            </a:r>
            <a:endParaRPr sz="2000" dirty="0"/>
          </a:p>
        </p:txBody>
      </p:sp>
      <p:sp>
        <p:nvSpPr>
          <p:cNvPr id="45" name="CustomShape 52"/>
          <p:cNvSpPr/>
          <p:nvPr/>
        </p:nvSpPr>
        <p:spPr>
          <a:xfrm>
            <a:off x="24484171" y="27978061"/>
            <a:ext cx="3495300" cy="393120"/>
          </a:xfrm>
          <a:prstGeom prst="rect">
            <a:avLst/>
          </a:prstGeom>
          <a:noFill/>
          <a:ln>
            <a:noFill/>
          </a:ln>
        </p:spPr>
        <p:txBody>
          <a:bodyPr lIns="90000" tIns="45000" rIns="90000" bIns="45000"/>
          <a:lstStyle/>
          <a:p>
            <a:pPr>
              <a:lnSpc>
                <a:spcPct val="100000"/>
              </a:lnSpc>
            </a:pPr>
            <a:r>
              <a:rPr lang="en-US" sz="2000" b="1" dirty="0">
                <a:solidFill>
                  <a:srgbClr val="000000"/>
                </a:solidFill>
                <a:latin typeface="Calibri"/>
              </a:rPr>
              <a:t>Figure 6</a:t>
            </a:r>
            <a:r>
              <a:rPr lang="en-US" sz="2000" b="1" dirty="0" smtClean="0">
                <a:solidFill>
                  <a:srgbClr val="000000"/>
                </a:solidFill>
                <a:latin typeface="Calibri"/>
              </a:rPr>
              <a:t> </a:t>
            </a:r>
            <a:r>
              <a:rPr lang="en-US" sz="2000" b="1" dirty="0">
                <a:solidFill>
                  <a:srgbClr val="000000"/>
                </a:solidFill>
                <a:latin typeface="Calibri"/>
              </a:rPr>
              <a:t>.</a:t>
            </a:r>
            <a:r>
              <a:rPr lang="en-US" sz="2000" dirty="0">
                <a:solidFill>
                  <a:srgbClr val="000000"/>
                </a:solidFill>
                <a:latin typeface="Calibri"/>
              </a:rPr>
              <a:t> </a:t>
            </a:r>
            <a:r>
              <a:rPr lang="en-US" sz="2000" dirty="0" smtClean="0">
                <a:solidFill>
                  <a:srgbClr val="000000"/>
                </a:solidFill>
                <a:latin typeface="Calibri"/>
              </a:rPr>
              <a:t>Stop sign</a:t>
            </a:r>
            <a:endParaRPr sz="20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2346</Words>
  <Application>Microsoft Macintosh PowerPoint</Application>
  <PresentationFormat>自定义</PresentationFormat>
  <Paragraphs>98</Paragraphs>
  <Slides>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vt:i4>
      </vt:variant>
    </vt:vector>
  </HeadingPairs>
  <TitlesOfParts>
    <vt:vector size="11" baseType="lpstr">
      <vt:lpstr>Bitstream Charter</vt:lpstr>
      <vt:lpstr>Calibri</vt:lpstr>
      <vt:lpstr>Century Schoolbook L</vt:lpstr>
      <vt:lpstr>DejaVu Sans</vt:lpstr>
      <vt:lpstr>DengXian</vt:lpstr>
      <vt:lpstr>Droid Sans Fallback</vt:lpstr>
      <vt:lpstr>StarSymbol</vt:lpstr>
      <vt:lpstr>Times New Roman</vt:lpstr>
      <vt:lpstr>Arial</vt:lpstr>
      <vt:lpstr>Office Theme</vt:lpstr>
      <vt:lpstr>PowerPoint 演示文稿</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office365</cp:lastModifiedBy>
  <cp:revision>35</cp:revision>
  <cp:lastPrinted>2018-04-14T20:08:21Z</cp:lastPrinted>
  <dcterms:modified xsi:type="dcterms:W3CDTF">2018-04-17T06:26:20Z</dcterms:modified>
</cp:coreProperties>
</file>